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95"/>
  </p:notesMasterIdLst>
  <p:sldIdLst>
    <p:sldId id="256" r:id="rId2"/>
    <p:sldId id="402" r:id="rId3"/>
    <p:sldId id="309" r:id="rId4"/>
    <p:sldId id="346" r:id="rId5"/>
    <p:sldId id="349" r:id="rId6"/>
    <p:sldId id="348" r:id="rId7"/>
    <p:sldId id="350" r:id="rId8"/>
    <p:sldId id="352" r:id="rId9"/>
    <p:sldId id="351" r:id="rId10"/>
    <p:sldId id="308" r:id="rId11"/>
    <p:sldId id="327" r:id="rId12"/>
    <p:sldId id="307" r:id="rId13"/>
    <p:sldId id="326" r:id="rId14"/>
    <p:sldId id="306" r:id="rId15"/>
    <p:sldId id="403" r:id="rId16"/>
    <p:sldId id="305" r:id="rId17"/>
    <p:sldId id="310" r:id="rId18"/>
    <p:sldId id="345" r:id="rId19"/>
    <p:sldId id="315" r:id="rId20"/>
    <p:sldId id="311" r:id="rId21"/>
    <p:sldId id="312" r:id="rId22"/>
    <p:sldId id="316" r:id="rId23"/>
    <p:sldId id="313" r:id="rId24"/>
    <p:sldId id="314" r:id="rId25"/>
    <p:sldId id="317" r:id="rId26"/>
    <p:sldId id="404" r:id="rId27"/>
    <p:sldId id="405" r:id="rId28"/>
    <p:sldId id="409" r:id="rId29"/>
    <p:sldId id="406" r:id="rId30"/>
    <p:sldId id="407" r:id="rId31"/>
    <p:sldId id="411" r:id="rId32"/>
    <p:sldId id="408" r:id="rId33"/>
    <p:sldId id="410" r:id="rId34"/>
    <p:sldId id="412" r:id="rId35"/>
    <p:sldId id="377" r:id="rId36"/>
    <p:sldId id="378" r:id="rId37"/>
    <p:sldId id="332" r:id="rId38"/>
    <p:sldId id="356" r:id="rId39"/>
    <p:sldId id="357" r:id="rId40"/>
    <p:sldId id="358" r:id="rId41"/>
    <p:sldId id="359" r:id="rId42"/>
    <p:sldId id="360" r:id="rId43"/>
    <p:sldId id="362" r:id="rId44"/>
    <p:sldId id="361" r:id="rId45"/>
    <p:sldId id="363" r:id="rId46"/>
    <p:sldId id="333" r:id="rId47"/>
    <p:sldId id="365" r:id="rId48"/>
    <p:sldId id="366" r:id="rId49"/>
    <p:sldId id="367" r:id="rId50"/>
    <p:sldId id="368" r:id="rId51"/>
    <p:sldId id="370" r:id="rId52"/>
    <p:sldId id="371" r:id="rId53"/>
    <p:sldId id="372" r:id="rId54"/>
    <p:sldId id="373" r:id="rId55"/>
    <p:sldId id="374" r:id="rId56"/>
    <p:sldId id="375" r:id="rId57"/>
    <p:sldId id="334" r:id="rId58"/>
    <p:sldId id="330" r:id="rId59"/>
    <p:sldId id="335" r:id="rId60"/>
    <p:sldId id="336" r:id="rId61"/>
    <p:sldId id="337" r:id="rId62"/>
    <p:sldId id="353" r:id="rId63"/>
    <p:sldId id="354" r:id="rId64"/>
    <p:sldId id="355" r:id="rId65"/>
    <p:sldId id="318" r:id="rId66"/>
    <p:sldId id="320" r:id="rId67"/>
    <p:sldId id="321" r:id="rId68"/>
    <p:sldId id="322" r:id="rId69"/>
    <p:sldId id="323" r:id="rId70"/>
    <p:sldId id="324"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6" r:id="rId85"/>
    <p:sldId id="393" r:id="rId86"/>
    <p:sldId id="392" r:id="rId87"/>
    <p:sldId id="394" r:id="rId88"/>
    <p:sldId id="397" r:id="rId89"/>
    <p:sldId id="395" r:id="rId90"/>
    <p:sldId id="398" r:id="rId91"/>
    <p:sldId id="399" r:id="rId92"/>
    <p:sldId id="400" r:id="rId93"/>
    <p:sldId id="401" r:id="rId94"/>
  </p:sldIdLst>
  <p:sldSz cx="9144000" cy="5143500" type="screen16x9"/>
  <p:notesSz cx="6858000" cy="9144000"/>
  <p:embeddedFontLst>
    <p:embeddedFont>
      <p:font typeface="Arial Black" panose="020B0A04020102020204" pitchFamily="34" charset="0"/>
      <p:bold r:id="rId96"/>
    </p:embeddedFont>
    <p:embeddedFont>
      <p:font typeface="Bahnschrift Condensed" panose="020B0502040204020203" pitchFamily="34" charset="0"/>
      <p:regular r:id="rId97"/>
      <p:bold r:id="rId98"/>
    </p:embeddedFont>
    <p:embeddedFont>
      <p:font typeface="Barlow Light" panose="00000400000000000000" pitchFamily="2" charset="0"/>
      <p:regular r:id="rId99"/>
      <p:bold r:id="rId100"/>
      <p:italic r:id="rId101"/>
      <p:boldItalic r:id="rId102"/>
    </p:embeddedFont>
    <p:embeddedFont>
      <p:font typeface="Barlow SemiBold" panose="00000700000000000000" pitchFamily="2" charset="0"/>
      <p:regular r:id="rId103"/>
      <p:bold r:id="rId104"/>
      <p:italic r:id="rId105"/>
      <p:boldItalic r:id="rId106"/>
    </p:embeddedFont>
    <p:embeddedFont>
      <p:font typeface="Calibri" panose="020F0502020204030204" pitchFamily="34" charset="0"/>
      <p:regular r:id="rId107"/>
      <p:bold r:id="rId108"/>
      <p:italic r:id="rId109"/>
      <p:boldItalic r:id="rId110"/>
    </p:embeddedFont>
    <p:embeddedFont>
      <p:font typeface="Lora" pitchFamily="2" charset="0"/>
      <p:regular r:id="rId111"/>
      <p:bold r:id="rId112"/>
      <p:italic r:id="rId113"/>
      <p:boldItalic r:id="rId114"/>
    </p:embeddedFont>
    <p:embeddedFont>
      <p:font typeface="MinionPro-Regular" panose="02040503050201020203" pitchFamily="18" charset="0"/>
      <p:regular r:id="rId115"/>
    </p:embeddedFont>
    <p:embeddedFont>
      <p:font typeface="Segoe UI" panose="020B0502040204020203" pitchFamily="34"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ad Azad" initials="MA" lastIdx="1" clrIdx="0">
    <p:extLst>
      <p:ext uri="{19B8F6BF-5375-455C-9EA6-DF929625EA0E}">
        <p15:presenceInfo xmlns:p15="http://schemas.microsoft.com/office/powerpoint/2012/main" userId="e1673b1ae5c90e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96C3E-3024-4353-87C0-A7270F41AF63}">
  <a:tblStyle styleId="{59096C3E-3024-4353-87C0-A7270F41AF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081" autoAdjust="0"/>
  </p:normalViewPr>
  <p:slideViewPr>
    <p:cSldViewPr snapToGrid="0">
      <p:cViewPr varScale="1">
        <p:scale>
          <a:sx n="88" d="100"/>
          <a:sy n="88" d="100"/>
        </p:scale>
        <p:origin x="9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font" Target="fonts/font2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font" Target="fonts/font2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https://www.oracle.com/technical-resources/articles/javase/soa.html</a:t>
            </a:r>
          </a:p>
          <a:p>
            <a:r>
              <a:rPr lang="en-US" dirty="0"/>
              <a:t>https://www.ibm.com/cloud/learn/soa#toc-what-is-so-pGpP4Puh</a:t>
            </a:r>
          </a:p>
        </p:txBody>
      </p:sp>
    </p:spTree>
    <p:extLst>
      <p:ext uri="{BB962C8B-B14F-4D97-AF65-F5344CB8AC3E}">
        <p14:creationId xmlns:p14="http://schemas.microsoft.com/office/powerpoint/2010/main" val="1648024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965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5788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5240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97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7354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440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8602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9073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136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1468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58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a:p>
          <a:p>
            <a:endParaRPr lang="en-US" dirty="0"/>
          </a:p>
        </p:txBody>
      </p:sp>
    </p:spTree>
    <p:extLst>
      <p:ext uri="{BB962C8B-B14F-4D97-AF65-F5344CB8AC3E}">
        <p14:creationId xmlns:p14="http://schemas.microsoft.com/office/powerpoint/2010/main" val="708079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3625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000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Debug, Trace </a:t>
            </a:r>
          </a:p>
          <a:p>
            <a:r>
              <a:rPr lang="en-US" dirty="0"/>
              <a:t>Martin Fowler : </a:t>
            </a:r>
            <a:r>
              <a:rPr lang="en-US" b="0" i="0" dirty="0">
                <a:solidFill>
                  <a:srgbClr val="303633"/>
                </a:solidFill>
                <a:effectLst/>
                <a:latin typeface="Lora" panose="020B0604020202020204" pitchFamily="2" charset="0"/>
              </a:rPr>
              <a:t>My First Law of Distributed Object Design: Don't distribute your objects</a:t>
            </a:r>
            <a:endParaRPr lang="en-US" dirty="0"/>
          </a:p>
        </p:txBody>
      </p:sp>
    </p:spTree>
    <p:extLst>
      <p:ext uri="{BB962C8B-B14F-4D97-AF65-F5344CB8AC3E}">
        <p14:creationId xmlns:p14="http://schemas.microsoft.com/office/powerpoint/2010/main" val="324110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Pass a use case need to multiple service</a:t>
            </a:r>
          </a:p>
        </p:txBody>
      </p:sp>
    </p:spTree>
    <p:extLst>
      <p:ext uri="{BB962C8B-B14F-4D97-AF65-F5344CB8AC3E}">
        <p14:creationId xmlns:p14="http://schemas.microsoft.com/office/powerpoint/2010/main" val="263772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5044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018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8824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779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https://en.wikiquote.org/wiki/Software_architecture</a:t>
            </a:r>
          </a:p>
        </p:txBody>
      </p:sp>
    </p:spTree>
    <p:extLst>
      <p:ext uri="{BB962C8B-B14F-4D97-AF65-F5344CB8AC3E}">
        <p14:creationId xmlns:p14="http://schemas.microsoft.com/office/powerpoint/2010/main" val="748796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2955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5640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8657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Microservices in action – page 7</a:t>
            </a:r>
          </a:p>
        </p:txBody>
      </p:sp>
    </p:spTree>
    <p:extLst>
      <p:ext uri="{BB962C8B-B14F-4D97-AF65-F5344CB8AC3E}">
        <p14:creationId xmlns:p14="http://schemas.microsoft.com/office/powerpoint/2010/main" val="3434619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Service develop, deploy and work  independently</a:t>
            </a:r>
          </a:p>
        </p:txBody>
      </p:sp>
    </p:spTree>
    <p:extLst>
      <p:ext uri="{BB962C8B-B14F-4D97-AF65-F5344CB8AC3E}">
        <p14:creationId xmlns:p14="http://schemas.microsoft.com/office/powerpoint/2010/main" val="3438755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1475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4918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4090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0593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166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680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3626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273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https://reflectoring.io/amqp-request-response/</a:t>
            </a:r>
            <a:endParaRPr lang="en-US" dirty="0"/>
          </a:p>
        </p:txBody>
      </p:sp>
    </p:spTree>
    <p:extLst>
      <p:ext uri="{BB962C8B-B14F-4D97-AF65-F5344CB8AC3E}">
        <p14:creationId xmlns:p14="http://schemas.microsoft.com/office/powerpoint/2010/main" val="3780760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412195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4880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269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6640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82253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1344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062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913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6395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2928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4423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2170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49456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3727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5372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6098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8983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484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01608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2426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896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61809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1733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1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389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376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https://www.oracle.com/technical-resources/articles/javase/soa.html</a:t>
            </a:r>
          </a:p>
          <a:p>
            <a:r>
              <a:rPr lang="en-US" dirty="0"/>
              <a:t>https://www.ibm.com/cloud/learn/soa#toc-what-is-so-pGpP4Puh</a:t>
            </a:r>
          </a:p>
        </p:txBody>
      </p:sp>
    </p:spTree>
    <p:extLst>
      <p:ext uri="{BB962C8B-B14F-4D97-AF65-F5344CB8AC3E}">
        <p14:creationId xmlns:p14="http://schemas.microsoft.com/office/powerpoint/2010/main" val="2868039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dirty="0"/>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enhyper.com/content/bigpicture.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quote.org/wiki/Grady_Booch"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8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microservices.io/patterns/data/domain-event.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86.xml.rels><?xml version="1.0" encoding="UTF-8" standalone="yes"?>
<Relationships xmlns="http://schemas.openxmlformats.org/package/2006/relationships"><Relationship Id="rId3" Type="http://schemas.openxmlformats.org/officeDocument/2006/relationships/hyperlink" Target="https://microservices.io/patterns/data/aggregate.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microservices.io/patterns/service-registry.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9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 name="Google Shape;184;p11">
            <a:extLst>
              <a:ext uri="{FF2B5EF4-FFF2-40B4-BE49-F238E27FC236}">
                <a16:creationId xmlns:a16="http://schemas.microsoft.com/office/drawing/2014/main" id="{31C04018-3CA8-4B64-BFE4-AC0B31A5232E}"/>
              </a:ext>
            </a:extLst>
          </p:cNvPr>
          <p:cNvSpPr txBox="1">
            <a:spLocks noGrp="1"/>
          </p:cNvSpPr>
          <p:nvPr>
            <p:ph type="ctrTitle"/>
          </p:nvPr>
        </p:nvSpPr>
        <p:spPr>
          <a:xfrm>
            <a:off x="402158" y="1532467"/>
            <a:ext cx="6354242" cy="2074333"/>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US" sz="3600" dirty="0">
                <a:latin typeface="Arial" panose="020B0604020202020204" pitchFamily="34" charset="0"/>
                <a:cs typeface="Arial" panose="020B0604020202020204" pitchFamily="34" charset="0"/>
              </a:rPr>
              <a:t>Microservices Architecture</a:t>
            </a:r>
            <a:endParaRPr sz="3600" dirty="0">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t>Service Oriented Architecture</a:t>
            </a: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753551" y="1439907"/>
            <a:ext cx="4199450" cy="2890200"/>
          </a:xfrm>
        </p:spPr>
        <p:txBody>
          <a:bodyPr/>
          <a:lstStyle/>
          <a:p>
            <a:pPr marL="101600" indent="0">
              <a:lnSpc>
                <a:spcPct val="150000"/>
              </a:lnSpc>
              <a:buNone/>
            </a:pPr>
            <a:r>
              <a:rPr lang="en-US" sz="1600" dirty="0">
                <a:solidFill>
                  <a:srgbClr val="262626"/>
                </a:solidFill>
                <a:latin typeface="+mn-lt"/>
              </a:rPr>
              <a:t>SOA, or service-oriented architecture, defines a way to make software components reusable and interoperable via service interfaces. Services use common interface standards and an architectural pattern so they can be rapidly incorporated into new applications.</a:t>
            </a:r>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10</a:t>
            </a:fld>
            <a:endParaRPr lang="en" dirty="0">
              <a:latin typeface="Arial" panose="020B0604020202020204" pitchFamily="34" charset="0"/>
              <a:cs typeface="Arial" panose="020B0604020202020204" pitchFamily="34" charset="0"/>
            </a:endParaRPr>
          </a:p>
        </p:txBody>
      </p:sp>
      <p:pic>
        <p:nvPicPr>
          <p:cNvPr id="6" name="Picture 12" descr="Service-Oriented Architecture - TTOW0130 - Service-Oriented Applications">
            <a:extLst>
              <a:ext uri="{FF2B5EF4-FFF2-40B4-BE49-F238E27FC236}">
                <a16:creationId xmlns:a16="http://schemas.microsoft.com/office/drawing/2014/main" id="{D11A6BBF-7751-4E77-B7AA-4399CAF26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439907"/>
            <a:ext cx="3821339" cy="304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4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t>Service Oriented Architecture</a:t>
            </a: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1126796" y="1458799"/>
            <a:ext cx="6911807" cy="3142229"/>
          </a:xfrm>
        </p:spPr>
        <p:txBody>
          <a:bodyPr/>
          <a:lstStyle/>
          <a:p>
            <a:pPr marL="101600" indent="0">
              <a:lnSpc>
                <a:spcPct val="200000"/>
              </a:lnSpc>
              <a:buNone/>
            </a:pPr>
            <a:r>
              <a:rPr lang="en-US" sz="1400" dirty="0">
                <a:solidFill>
                  <a:srgbClr val="262626"/>
                </a:solidFill>
                <a:latin typeface="+mn-lt"/>
              </a:rPr>
              <a:t>SOA represents an important stage in the evolution of application development and integration over the last few decades. </a:t>
            </a:r>
            <a:r>
              <a:rPr lang="en-US" sz="1400" b="1" dirty="0">
                <a:solidFill>
                  <a:srgbClr val="262626"/>
                </a:solidFill>
                <a:latin typeface="+mn-lt"/>
              </a:rPr>
              <a:t>Before SOA emerged in the late 1990s, connecting an application to data or functionality housed in another system required complex point-to-point integration—integration that developers had to recreate, in part or whole, for each new development project</a:t>
            </a:r>
            <a:r>
              <a:rPr lang="en-US" sz="1400" dirty="0">
                <a:solidFill>
                  <a:srgbClr val="262626"/>
                </a:solidFill>
                <a:latin typeface="+mn-lt"/>
              </a:rPr>
              <a:t>. Exposing those functions through SOA services allowed the developer to simply reuse the existing capability and connect through the SOA ESB architecture</a:t>
            </a:r>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11</a:t>
            </a:fld>
            <a:endParaRPr lang="e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950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a:xfrm>
            <a:off x="661100" y="664300"/>
            <a:ext cx="7292054" cy="653700"/>
          </a:xfrm>
        </p:spPr>
        <p:txBody>
          <a:bodyPr/>
          <a:lstStyle/>
          <a:p>
            <a:pPr algn="ctr"/>
            <a:r>
              <a:rPr lang="en-US" dirty="0">
                <a:latin typeface="Arial" panose="020B0604020202020204" pitchFamily="34" charset="0"/>
                <a:cs typeface="Arial" panose="020B0604020202020204" pitchFamily="34" charset="0"/>
              </a:rPr>
              <a:t>Microservices </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517176"/>
            <a:ext cx="4845178" cy="2704183"/>
          </a:xfrm>
        </p:spPr>
        <p:txBody>
          <a:bodyPr/>
          <a:lstStyle/>
          <a:p>
            <a:r>
              <a:rPr lang="en-US" sz="1400" dirty="0">
                <a:solidFill>
                  <a:srgbClr val="000000"/>
                </a:solidFill>
                <a:latin typeface="+mn-lt"/>
              </a:rPr>
              <a:t>The microservice architectural style is an approach to developing a single application as a suite of small services, each running in its</a:t>
            </a:r>
            <a:r>
              <a:rPr lang="en-US" sz="1400" b="1" dirty="0">
                <a:solidFill>
                  <a:srgbClr val="000000"/>
                </a:solidFill>
                <a:latin typeface="+mn-lt"/>
              </a:rPr>
              <a:t> own process </a:t>
            </a:r>
            <a:r>
              <a:rPr lang="en-US" sz="1400" dirty="0">
                <a:solidFill>
                  <a:srgbClr val="000000"/>
                </a:solidFill>
                <a:latin typeface="+mn-lt"/>
              </a:rPr>
              <a:t>and communicating with lightweight mechanisms, often an HTTP resource API, Async Messaging</a:t>
            </a:r>
          </a:p>
          <a:p>
            <a:endParaRPr lang="en-US" sz="1400" dirty="0">
              <a:solidFill>
                <a:srgbClr val="000000"/>
              </a:solidFill>
              <a:latin typeface="+mn-lt"/>
            </a:endParaRPr>
          </a:p>
          <a:p>
            <a:r>
              <a:rPr lang="en-US" sz="1400" dirty="0">
                <a:solidFill>
                  <a:srgbClr val="000000"/>
                </a:solidFill>
                <a:effectLst/>
                <a:latin typeface="+mn-lt"/>
              </a:rPr>
              <a:t>Microservices </a:t>
            </a:r>
            <a:r>
              <a:rPr lang="en-US" sz="1400" dirty="0">
                <a:solidFill>
                  <a:srgbClr val="010202"/>
                </a:solidFill>
                <a:effectLst/>
                <a:latin typeface="+mn-lt"/>
              </a:rPr>
              <a:t>are built around</a:t>
            </a:r>
            <a:br>
              <a:rPr lang="en-US" sz="1400" dirty="0">
                <a:solidFill>
                  <a:srgbClr val="010202"/>
                </a:solidFill>
                <a:effectLst/>
                <a:latin typeface="+mn-lt"/>
              </a:rPr>
            </a:br>
            <a:r>
              <a:rPr lang="en-US" sz="1400" b="1" dirty="0">
                <a:solidFill>
                  <a:srgbClr val="010202"/>
                </a:solidFill>
                <a:effectLst/>
                <a:latin typeface="+mn-lt"/>
              </a:rPr>
              <a:t>business capabilities </a:t>
            </a:r>
            <a:r>
              <a:rPr lang="en-US" sz="1400" dirty="0">
                <a:solidFill>
                  <a:srgbClr val="010202"/>
                </a:solidFill>
                <a:effectLst/>
                <a:latin typeface="+mn-lt"/>
              </a:rPr>
              <a:t>and independently deployable by fully automated deployment</a:t>
            </a:r>
            <a:br>
              <a:rPr lang="en-US" sz="1400" dirty="0">
                <a:solidFill>
                  <a:srgbClr val="010202"/>
                </a:solidFill>
                <a:effectLst/>
                <a:latin typeface="+mn-lt"/>
              </a:rPr>
            </a:br>
            <a:r>
              <a:rPr lang="en-US" sz="1400" dirty="0">
                <a:solidFill>
                  <a:srgbClr val="010202"/>
                </a:solidFill>
                <a:effectLst/>
                <a:latin typeface="+mn-lt"/>
              </a:rPr>
              <a:t>machinery</a:t>
            </a:r>
            <a:br>
              <a:rPr lang="en-US" sz="1800" i="0" dirty="0">
                <a:solidFill>
                  <a:srgbClr val="010202"/>
                </a:solidFill>
                <a:effectLst/>
                <a:latin typeface="+mn-lt"/>
              </a:rPr>
            </a:br>
            <a:br>
              <a:rPr lang="en-US" sz="1800" i="0" dirty="0">
                <a:solidFill>
                  <a:srgbClr val="010202"/>
                </a:solidFill>
                <a:effectLst/>
                <a:latin typeface="PalatinoLinotype-Italic"/>
              </a:rPr>
            </a:br>
            <a:endParaRPr lang="en-US" sz="1400" i="0" dirty="0">
              <a:solidFill>
                <a:srgbClr val="000000"/>
              </a:solidFill>
              <a:effectLst/>
              <a:latin typeface="Arial Black" panose="020B0A04020102020204" pitchFamily="34" charset="0"/>
            </a:endParaRPr>
          </a:p>
          <a:p>
            <a:pPr marL="101600" indent="0">
              <a:buNone/>
            </a:pPr>
            <a:br>
              <a:rPr lang="en-US" sz="1600" i="0" dirty="0">
                <a:solidFill>
                  <a:srgbClr val="000000"/>
                </a:solidFill>
                <a:effectLst/>
                <a:latin typeface="Arial Black" panose="020B0A04020102020204" pitchFamily="34" charset="0"/>
              </a:rPr>
            </a:br>
            <a:br>
              <a:rPr lang="en-US" sz="1800" i="0" dirty="0">
                <a:solidFill>
                  <a:srgbClr val="000000"/>
                </a:solidFill>
                <a:effectLst/>
                <a:latin typeface="Arial Black" panose="020B0A04020102020204" pitchFamily="34" charset="0"/>
              </a:rPr>
            </a:br>
            <a:br>
              <a:rPr lang="en-US" sz="1800" i="0" dirty="0">
                <a:solidFill>
                  <a:srgbClr val="000000"/>
                </a:solidFill>
                <a:effectLst/>
                <a:latin typeface="Arial Black" panose="020B0A04020102020204" pitchFamily="34" charset="0"/>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dirty="0"/>
          </a:p>
        </p:txBody>
      </p:sp>
      <p:pic>
        <p:nvPicPr>
          <p:cNvPr id="7" name="Picture 6">
            <a:extLst>
              <a:ext uri="{FF2B5EF4-FFF2-40B4-BE49-F238E27FC236}">
                <a16:creationId xmlns:a16="http://schemas.microsoft.com/office/drawing/2014/main" id="{90A2D95C-5AC6-47D3-B128-B1C5633F7E82}"/>
              </a:ext>
            </a:extLst>
          </p:cNvPr>
          <p:cNvPicPr>
            <a:picLocks noChangeAspect="1"/>
          </p:cNvPicPr>
          <p:nvPr/>
        </p:nvPicPr>
        <p:blipFill>
          <a:blip r:embed="rId3"/>
          <a:stretch>
            <a:fillRect/>
          </a:stretch>
        </p:blipFill>
        <p:spPr>
          <a:xfrm>
            <a:off x="5790843" y="1517176"/>
            <a:ext cx="2713411" cy="2820835"/>
          </a:xfrm>
          <a:prstGeom prst="rect">
            <a:avLst/>
          </a:prstGeom>
        </p:spPr>
      </p:pic>
    </p:spTree>
    <p:extLst>
      <p:ext uri="{BB962C8B-B14F-4D97-AF65-F5344CB8AC3E}">
        <p14:creationId xmlns:p14="http://schemas.microsoft.com/office/powerpoint/2010/main" val="3775996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What Are Microservices?</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1172650" y="1599700"/>
            <a:ext cx="4685890" cy="2890200"/>
          </a:xfrm>
        </p:spPr>
        <p:txBody>
          <a:bodyPr/>
          <a:lstStyle/>
          <a:p>
            <a:r>
              <a:rPr lang="en-US" sz="1400" i="0" dirty="0">
                <a:solidFill>
                  <a:srgbClr val="000000"/>
                </a:solidFill>
                <a:effectLst/>
                <a:latin typeface="+mn-lt"/>
                <a:cs typeface="Arial" panose="020B0604020202020204" pitchFamily="34" charset="0"/>
              </a:rPr>
              <a:t>They are a </a:t>
            </a:r>
            <a:r>
              <a:rPr lang="en-US" sz="1400" i="1" dirty="0">
                <a:solidFill>
                  <a:srgbClr val="000000"/>
                </a:solidFill>
                <a:effectLst/>
                <a:latin typeface="+mn-lt"/>
                <a:cs typeface="Arial" panose="020B0604020202020204" pitchFamily="34" charset="0"/>
              </a:rPr>
              <a:t>type </a:t>
            </a:r>
            <a:r>
              <a:rPr lang="en-US" sz="1400" i="0" dirty="0">
                <a:solidFill>
                  <a:srgbClr val="000000"/>
                </a:solidFill>
                <a:effectLst/>
                <a:latin typeface="+mn-lt"/>
                <a:cs typeface="Arial" panose="020B0604020202020204" pitchFamily="34" charset="0"/>
              </a:rPr>
              <a:t>of service-oriented architecture (SOA), albeit one that is opinionated</a:t>
            </a:r>
            <a:br>
              <a:rPr lang="en-US" sz="1400" i="0" dirty="0">
                <a:solidFill>
                  <a:srgbClr val="000000"/>
                </a:solidFill>
                <a:effectLst/>
                <a:latin typeface="+mn-lt"/>
                <a:cs typeface="Arial" panose="020B0604020202020204" pitchFamily="34" charset="0"/>
              </a:rPr>
            </a:br>
            <a:r>
              <a:rPr lang="en-US" sz="1400" i="0" dirty="0">
                <a:solidFill>
                  <a:srgbClr val="000000"/>
                </a:solidFill>
                <a:effectLst/>
                <a:latin typeface="+mn-lt"/>
                <a:cs typeface="Arial" panose="020B0604020202020204" pitchFamily="34" charset="0"/>
              </a:rPr>
              <a:t>about how service boundaries should be drawn, and that independent deploy ability is</a:t>
            </a:r>
            <a:br>
              <a:rPr lang="en-US" sz="1400" i="0" dirty="0">
                <a:solidFill>
                  <a:srgbClr val="000000"/>
                </a:solidFill>
                <a:effectLst/>
                <a:latin typeface="+mn-lt"/>
                <a:cs typeface="Arial" panose="020B0604020202020204" pitchFamily="34" charset="0"/>
              </a:rPr>
            </a:br>
            <a:r>
              <a:rPr lang="en-US" sz="1400" i="0" dirty="0">
                <a:solidFill>
                  <a:srgbClr val="000000"/>
                </a:solidFill>
                <a:effectLst/>
                <a:latin typeface="+mn-lt"/>
                <a:cs typeface="Arial" panose="020B0604020202020204" pitchFamily="34" charset="0"/>
              </a:rPr>
              <a:t>key. </a:t>
            </a:r>
          </a:p>
          <a:p>
            <a:r>
              <a:rPr lang="en-US" sz="1400" i="0" dirty="0">
                <a:solidFill>
                  <a:srgbClr val="000000"/>
                </a:solidFill>
                <a:effectLst/>
                <a:latin typeface="+mn-lt"/>
                <a:cs typeface="Arial" panose="020B0604020202020204" pitchFamily="34" charset="0"/>
              </a:rPr>
              <a:t>Microservices also have the advantage of being technology agnostic</a:t>
            </a:r>
          </a:p>
          <a:p>
            <a:pPr marL="101600" indent="0">
              <a:buNone/>
            </a:pPr>
            <a:br>
              <a:rPr lang="en-US" sz="1600" i="0" dirty="0">
                <a:solidFill>
                  <a:srgbClr val="000000"/>
                </a:solidFill>
                <a:effectLst/>
                <a:latin typeface="+mn-lt"/>
              </a:rPr>
            </a:br>
            <a:br>
              <a:rPr lang="en-US" sz="1600" i="0" dirty="0">
                <a:solidFill>
                  <a:srgbClr val="000000"/>
                </a:solidFill>
                <a:effectLst/>
                <a:latin typeface="+mn-lt"/>
              </a:rPr>
            </a:br>
            <a:br>
              <a:rPr lang="en-US" sz="1800" i="0" dirty="0">
                <a:solidFill>
                  <a:srgbClr val="000000"/>
                </a:solidFill>
                <a:effectLst/>
                <a:latin typeface="+mn-lt"/>
              </a:rPr>
            </a:br>
            <a:br>
              <a:rPr lang="en-US" sz="1800" i="0" dirty="0">
                <a:solidFill>
                  <a:srgbClr val="000000"/>
                </a:solidFill>
                <a:effectLst/>
                <a:latin typeface="Arial Black" panose="020B0A04020102020204" pitchFamily="34" charset="0"/>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13</a:t>
            </a:fld>
            <a:endParaRPr lang="e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0A2D95C-5AC6-47D3-B128-B1C5633F7E82}"/>
              </a:ext>
            </a:extLst>
          </p:cNvPr>
          <p:cNvPicPr>
            <a:picLocks noChangeAspect="1"/>
          </p:cNvPicPr>
          <p:nvPr/>
        </p:nvPicPr>
        <p:blipFill>
          <a:blip r:embed="rId3"/>
          <a:stretch>
            <a:fillRect/>
          </a:stretch>
        </p:blipFill>
        <p:spPr>
          <a:xfrm>
            <a:off x="5858540" y="1445929"/>
            <a:ext cx="2972563" cy="3043871"/>
          </a:xfrm>
          <a:prstGeom prst="rect">
            <a:avLst/>
          </a:prstGeom>
        </p:spPr>
      </p:pic>
    </p:spTree>
    <p:extLst>
      <p:ext uri="{BB962C8B-B14F-4D97-AF65-F5344CB8AC3E}">
        <p14:creationId xmlns:p14="http://schemas.microsoft.com/office/powerpoint/2010/main" val="73695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1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dirty="0"/>
          </a:p>
        </p:txBody>
      </p:sp>
      <p:sp>
        <p:nvSpPr>
          <p:cNvPr id="8" name="Text Placeholder 3">
            <a:extLst>
              <a:ext uri="{FF2B5EF4-FFF2-40B4-BE49-F238E27FC236}">
                <a16:creationId xmlns:a16="http://schemas.microsoft.com/office/drawing/2014/main" id="{5C04AFE1-6BCB-4CFA-8DFE-E58E64CD2130}"/>
              </a:ext>
            </a:extLst>
          </p:cNvPr>
          <p:cNvSpPr txBox="1">
            <a:spLocks/>
          </p:cNvSpPr>
          <p:nvPr/>
        </p:nvSpPr>
        <p:spPr>
          <a:xfrm>
            <a:off x="2881423" y="4690011"/>
            <a:ext cx="5758891" cy="4456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r" rtl="1"/>
            <a:endParaRPr lang="en-US" sz="1050" dirty="0">
              <a:solidFill>
                <a:schemeClr val="tx2">
                  <a:lumMod val="10000"/>
                </a:schemeClr>
              </a:solidFill>
              <a:cs typeface="B Nazanin" panose="00000400000000000000" pitchFamily="2" charset="-78"/>
            </a:endParaRPr>
          </a:p>
        </p:txBody>
      </p:sp>
      <p:sp>
        <p:nvSpPr>
          <p:cNvPr id="4" name="Title 3">
            <a:extLst>
              <a:ext uri="{FF2B5EF4-FFF2-40B4-BE49-F238E27FC236}">
                <a16:creationId xmlns:a16="http://schemas.microsoft.com/office/drawing/2014/main" id="{A5B36F37-2CD0-7BF5-2DA3-91210A35E3CF}"/>
              </a:ext>
            </a:extLst>
          </p:cNvPr>
          <p:cNvSpPr>
            <a:spLocks noGrp="1"/>
          </p:cNvSpPr>
          <p:nvPr>
            <p:ph type="title"/>
          </p:nvPr>
        </p:nvSpPr>
        <p:spPr/>
        <p:txBody>
          <a:bodyPr/>
          <a:lstStyle/>
          <a:p>
            <a:pPr algn="ctr"/>
            <a:r>
              <a:rPr lang="en-US" dirty="0"/>
              <a:t>Source</a:t>
            </a:r>
          </a:p>
        </p:txBody>
      </p:sp>
      <p:pic>
        <p:nvPicPr>
          <p:cNvPr id="8196" name="Picture 4" descr="Fundamentals of Software Architecture: An Engineering Approach: Richards,  Mark, Ford, Neal: 9781492043454: Amazon.com: Books">
            <a:extLst>
              <a:ext uri="{FF2B5EF4-FFF2-40B4-BE49-F238E27FC236}">
                <a16:creationId xmlns:a16="http://schemas.microsoft.com/office/drawing/2014/main" id="{8EF7285C-DC75-440A-8646-B5B05C6B7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45" y="1518211"/>
            <a:ext cx="3090824" cy="334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89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1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dirty="0"/>
          </a:p>
        </p:txBody>
      </p:sp>
      <p:sp>
        <p:nvSpPr>
          <p:cNvPr id="8" name="Text Placeholder 3">
            <a:extLst>
              <a:ext uri="{FF2B5EF4-FFF2-40B4-BE49-F238E27FC236}">
                <a16:creationId xmlns:a16="http://schemas.microsoft.com/office/drawing/2014/main" id="{5C04AFE1-6BCB-4CFA-8DFE-E58E64CD2130}"/>
              </a:ext>
            </a:extLst>
          </p:cNvPr>
          <p:cNvSpPr txBox="1">
            <a:spLocks/>
          </p:cNvSpPr>
          <p:nvPr/>
        </p:nvSpPr>
        <p:spPr>
          <a:xfrm>
            <a:off x="2881423" y="4690011"/>
            <a:ext cx="5758891" cy="4456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r" rtl="1"/>
            <a:endParaRPr lang="en-US" sz="1050" dirty="0">
              <a:solidFill>
                <a:schemeClr val="tx2">
                  <a:lumMod val="10000"/>
                </a:schemeClr>
              </a:solidFill>
              <a:cs typeface="B Nazanin" panose="00000400000000000000" pitchFamily="2" charset="-78"/>
            </a:endParaRPr>
          </a:p>
        </p:txBody>
      </p:sp>
      <p:sp>
        <p:nvSpPr>
          <p:cNvPr id="17" name="Title 10">
            <a:extLst>
              <a:ext uri="{FF2B5EF4-FFF2-40B4-BE49-F238E27FC236}">
                <a16:creationId xmlns:a16="http://schemas.microsoft.com/office/drawing/2014/main" id="{BE493BE5-5163-4324-BA19-08AF66FDC790}"/>
              </a:ext>
            </a:extLst>
          </p:cNvPr>
          <p:cNvSpPr>
            <a:spLocks noGrp="1"/>
          </p:cNvSpPr>
          <p:nvPr>
            <p:ph type="title"/>
          </p:nvPr>
        </p:nvSpPr>
        <p:spPr>
          <a:xfrm>
            <a:off x="1455293" y="743684"/>
            <a:ext cx="7688707" cy="497100"/>
          </a:xfrm>
        </p:spPr>
        <p:txBody>
          <a:bodyPr/>
          <a:lstStyle/>
          <a:p>
            <a:pPr algn="ctr" rtl="1"/>
            <a:r>
              <a:rPr lang="en-US" sz="2800" b="1" dirty="0">
                <a:solidFill>
                  <a:schemeClr val="bg1"/>
                </a:solidFill>
                <a:latin typeface="+mn-lt"/>
                <a:cs typeface="Arial" panose="020B0604020202020204" pitchFamily="34" charset="0"/>
              </a:rPr>
              <a:t>Monolith VS Microservices</a:t>
            </a:r>
            <a:r>
              <a:rPr lang="en-US" sz="1200" b="1" dirty="0">
                <a:solidFill>
                  <a:schemeClr val="bg1"/>
                </a:solidFill>
                <a:latin typeface="+mn-lt"/>
                <a:cs typeface="Arial" panose="020B0604020202020204" pitchFamily="34" charset="0"/>
              </a:rPr>
              <a:t>(distributed)</a:t>
            </a:r>
            <a:endParaRPr lang="en-US" sz="1200" b="1" dirty="0">
              <a:solidFill>
                <a:schemeClr val="bg1"/>
              </a:solidFill>
              <a:latin typeface="+mn-lt"/>
              <a:cs typeface="B Nazanin" panose="00000400000000000000" pitchFamily="2" charset="-78"/>
            </a:endParaRPr>
          </a:p>
        </p:txBody>
      </p:sp>
      <p:pic>
        <p:nvPicPr>
          <p:cNvPr id="11266" name="Picture 2" descr="Monolith vs Microservice in Rails Applications">
            <a:extLst>
              <a:ext uri="{FF2B5EF4-FFF2-40B4-BE49-F238E27FC236}">
                <a16:creationId xmlns:a16="http://schemas.microsoft.com/office/drawing/2014/main" id="{DFB013EA-3A81-F465-077B-95F94FF73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94" r="2492"/>
          <a:stretch/>
        </p:blipFill>
        <p:spPr bwMode="auto">
          <a:xfrm>
            <a:off x="736692" y="1502439"/>
            <a:ext cx="7525735" cy="331421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80C1413D-30A0-127A-0617-8C68AD6EF9DC}"/>
              </a:ext>
            </a:extLst>
          </p:cNvPr>
          <p:cNvSpPr/>
          <p:nvPr/>
        </p:nvSpPr>
        <p:spPr>
          <a:xfrm>
            <a:off x="4027245" y="2751681"/>
            <a:ext cx="944628" cy="4458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934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1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dirty="0"/>
          </a:p>
        </p:txBody>
      </p:sp>
      <p:sp>
        <p:nvSpPr>
          <p:cNvPr id="17" name="Title 10">
            <a:extLst>
              <a:ext uri="{FF2B5EF4-FFF2-40B4-BE49-F238E27FC236}">
                <a16:creationId xmlns:a16="http://schemas.microsoft.com/office/drawing/2014/main" id="{BE493BE5-5163-4324-BA19-08AF66FDC790}"/>
              </a:ext>
            </a:extLst>
          </p:cNvPr>
          <p:cNvSpPr>
            <a:spLocks noGrp="1"/>
          </p:cNvSpPr>
          <p:nvPr>
            <p:ph type="title"/>
          </p:nvPr>
        </p:nvSpPr>
        <p:spPr>
          <a:xfrm>
            <a:off x="1137684" y="719554"/>
            <a:ext cx="6192124" cy="497100"/>
          </a:xfrm>
        </p:spPr>
        <p:txBody>
          <a:bodyPr/>
          <a:lstStyle/>
          <a:p>
            <a:pPr algn="ctr" rtl="1"/>
            <a:r>
              <a:rPr lang="en-US" sz="2800" b="1" dirty="0">
                <a:solidFill>
                  <a:schemeClr val="bg1"/>
                </a:solidFill>
                <a:latin typeface="Arial" panose="020B0604020202020204" pitchFamily="34" charset="0"/>
                <a:cs typeface="Arial" panose="020B0604020202020204" pitchFamily="34" charset="0"/>
              </a:rPr>
              <a:t>Monolith Architecture</a:t>
            </a:r>
          </a:p>
        </p:txBody>
      </p:sp>
      <p:sp>
        <p:nvSpPr>
          <p:cNvPr id="34" name="TextBox 33">
            <a:extLst>
              <a:ext uri="{FF2B5EF4-FFF2-40B4-BE49-F238E27FC236}">
                <a16:creationId xmlns:a16="http://schemas.microsoft.com/office/drawing/2014/main" id="{D2586FDA-1919-4D35-8186-E102BBC2BA5F}"/>
              </a:ext>
            </a:extLst>
          </p:cNvPr>
          <p:cNvSpPr txBox="1"/>
          <p:nvPr/>
        </p:nvSpPr>
        <p:spPr>
          <a:xfrm>
            <a:off x="926210" y="1351011"/>
            <a:ext cx="4081953" cy="2639377"/>
          </a:xfrm>
          <a:prstGeom prst="rect">
            <a:avLst/>
          </a:prstGeom>
          <a:noFill/>
        </p:spPr>
        <p:txBody>
          <a:bodyPr wrap="square" rtlCol="0">
            <a:spAutoFit/>
          </a:bodyPr>
          <a:lstStyle/>
          <a:p>
            <a:pPr fontAlgn="base">
              <a:lnSpc>
                <a:spcPct val="250000"/>
              </a:lnSpc>
              <a:buFont typeface="Arial" panose="020B0604020202020204" pitchFamily="34" charset="0"/>
              <a:buChar char="•"/>
            </a:pPr>
            <a:r>
              <a:rPr lang="en-US" sz="1600" b="0" i="0" dirty="0">
                <a:solidFill>
                  <a:srgbClr val="333839"/>
                </a:solidFill>
                <a:effectLst/>
                <a:latin typeface="+mj-lt"/>
                <a:cs typeface="Arial" panose="020B0604020202020204" pitchFamily="34" charset="0"/>
              </a:rPr>
              <a:t>Single Deployment</a:t>
            </a:r>
          </a:p>
          <a:p>
            <a:pPr algn="l" fontAlgn="base">
              <a:lnSpc>
                <a:spcPct val="250000"/>
              </a:lnSpc>
              <a:buFont typeface="Arial" panose="020B0604020202020204" pitchFamily="34" charset="0"/>
              <a:buChar char="•"/>
            </a:pPr>
            <a:r>
              <a:rPr lang="en-US" sz="1600" dirty="0">
                <a:solidFill>
                  <a:srgbClr val="333839"/>
                </a:solidFill>
                <a:latin typeface="+mj-lt"/>
                <a:cs typeface="Arial" panose="020B0604020202020204" pitchFamily="34" charset="0"/>
              </a:rPr>
              <a:t>Single Process</a:t>
            </a:r>
          </a:p>
          <a:p>
            <a:pPr fontAlgn="base">
              <a:lnSpc>
                <a:spcPct val="250000"/>
              </a:lnSpc>
              <a:buFont typeface="Arial" panose="020B0604020202020204" pitchFamily="34" charset="0"/>
              <a:buChar char="•"/>
            </a:pPr>
            <a:r>
              <a:rPr lang="en-US" sz="1600" b="0" i="0" dirty="0">
                <a:solidFill>
                  <a:srgbClr val="333839"/>
                </a:solidFill>
                <a:effectLst/>
                <a:latin typeface="+mj-lt"/>
                <a:cs typeface="Arial" panose="020B0604020202020204" pitchFamily="34" charset="0"/>
              </a:rPr>
              <a:t>Single Codebase</a:t>
            </a:r>
          </a:p>
          <a:p>
            <a:pPr algn="l" fontAlgn="base">
              <a:lnSpc>
                <a:spcPct val="150000"/>
              </a:lnSpc>
              <a:buFont typeface="Arial" panose="020B0604020202020204" pitchFamily="34" charset="0"/>
              <a:buChar char="•"/>
            </a:pPr>
            <a:endParaRPr lang="en-US" sz="1600" dirty="0">
              <a:solidFill>
                <a:srgbClr val="333839"/>
              </a:solidFill>
              <a:latin typeface="+mj-lt"/>
              <a:cs typeface="Arial" panose="020B0604020202020204" pitchFamily="34" charset="0"/>
            </a:endParaRPr>
          </a:p>
          <a:p>
            <a:pPr algn="l" fontAlgn="base">
              <a:lnSpc>
                <a:spcPct val="150000"/>
              </a:lnSpc>
              <a:buFont typeface="Arial" panose="020B0604020202020204" pitchFamily="34" charset="0"/>
              <a:buChar char="•"/>
            </a:pPr>
            <a:endParaRPr lang="en-US" sz="1600" b="0" i="0" dirty="0">
              <a:solidFill>
                <a:srgbClr val="333839"/>
              </a:solidFill>
              <a:effectLst/>
              <a:latin typeface="+mj-lt"/>
            </a:endParaRPr>
          </a:p>
        </p:txBody>
      </p:sp>
      <p:pic>
        <p:nvPicPr>
          <p:cNvPr id="3" name="Picture 2">
            <a:extLst>
              <a:ext uri="{FF2B5EF4-FFF2-40B4-BE49-F238E27FC236}">
                <a16:creationId xmlns:a16="http://schemas.microsoft.com/office/drawing/2014/main" id="{1D125229-5669-5955-91C7-D8789F0182DB}"/>
              </a:ext>
            </a:extLst>
          </p:cNvPr>
          <p:cNvPicPr>
            <a:picLocks noChangeAspect="1"/>
          </p:cNvPicPr>
          <p:nvPr/>
        </p:nvPicPr>
        <p:blipFill>
          <a:blip r:embed="rId3"/>
          <a:stretch>
            <a:fillRect/>
          </a:stretch>
        </p:blipFill>
        <p:spPr>
          <a:xfrm>
            <a:off x="3234906" y="1351011"/>
            <a:ext cx="5576310" cy="3459426"/>
          </a:xfrm>
          <a:prstGeom prst="rect">
            <a:avLst/>
          </a:prstGeom>
        </p:spPr>
      </p:pic>
    </p:spTree>
    <p:extLst>
      <p:ext uri="{BB962C8B-B14F-4D97-AF65-F5344CB8AC3E}">
        <p14:creationId xmlns:p14="http://schemas.microsoft.com/office/powerpoint/2010/main" val="422648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Big bull of mud</a:t>
            </a:r>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dirty="0"/>
          </a:p>
        </p:txBody>
      </p:sp>
      <p:pic>
        <p:nvPicPr>
          <p:cNvPr id="7" name="Content Placeholder 3" descr="bbom">
            <a:extLst>
              <a:ext uri="{FF2B5EF4-FFF2-40B4-BE49-F238E27FC236}">
                <a16:creationId xmlns:a16="http://schemas.microsoft.com/office/drawing/2014/main" id="{3EB7C801-9A05-605E-1791-52D382AAE48E}"/>
              </a:ext>
            </a:extLst>
          </p:cNvPr>
          <p:cNvPicPr>
            <a:picLocks noChangeAspect="1"/>
          </p:cNvPicPr>
          <p:nvPr/>
        </p:nvPicPr>
        <p:blipFill>
          <a:blip r:embed="rId3"/>
          <a:stretch>
            <a:fillRect/>
          </a:stretch>
        </p:blipFill>
        <p:spPr>
          <a:xfrm>
            <a:off x="1734836" y="1629860"/>
            <a:ext cx="6064013" cy="3115952"/>
          </a:xfrm>
          <a:prstGeom prst="rect">
            <a:avLst/>
          </a:prstGeom>
          <a:noFill/>
          <a:ln>
            <a:noFill/>
          </a:ln>
        </p:spPr>
      </p:pic>
    </p:spTree>
    <p:extLst>
      <p:ext uri="{BB962C8B-B14F-4D97-AF65-F5344CB8AC3E}">
        <p14:creationId xmlns:p14="http://schemas.microsoft.com/office/powerpoint/2010/main" val="103605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Modular Monolith</a:t>
            </a:r>
          </a:p>
        </p:txBody>
      </p:sp>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1172650" y="1599700"/>
            <a:ext cx="4034139" cy="2879500"/>
          </a:xfrm>
        </p:spPr>
        <p:txBody>
          <a:bodyPr/>
          <a:lstStyle/>
          <a:p>
            <a:pPr marL="101600" indent="0">
              <a:lnSpc>
                <a:spcPct val="200000"/>
              </a:lnSpc>
              <a:buNone/>
            </a:pPr>
            <a:r>
              <a:rPr lang="en-US" sz="1100" i="0" dirty="0">
                <a:solidFill>
                  <a:srgbClr val="000000"/>
                </a:solidFill>
                <a:effectLst/>
                <a:latin typeface="+mj-lt"/>
              </a:rPr>
              <a:t>As a subset of the single process monolith, the </a:t>
            </a:r>
            <a:r>
              <a:rPr lang="en-US" sz="1100" i="1" dirty="0">
                <a:solidFill>
                  <a:srgbClr val="000000"/>
                </a:solidFill>
                <a:effectLst/>
                <a:latin typeface="+mj-lt"/>
              </a:rPr>
              <a:t>modular monolith </a:t>
            </a:r>
            <a:r>
              <a:rPr lang="en-US" sz="1100" i="0" dirty="0">
                <a:solidFill>
                  <a:srgbClr val="000000"/>
                </a:solidFill>
                <a:effectLst/>
                <a:latin typeface="+mj-lt"/>
              </a:rPr>
              <a:t>is a variation: the single process consists of separate modules, each of which can be worked on </a:t>
            </a:r>
            <a:r>
              <a:rPr lang="en-US" sz="1100" i="0" dirty="0" err="1">
                <a:solidFill>
                  <a:srgbClr val="000000"/>
                </a:solidFill>
                <a:effectLst/>
                <a:latin typeface="+mj-lt"/>
              </a:rPr>
              <a:t>inde‐pendently</a:t>
            </a:r>
            <a:r>
              <a:rPr lang="en-US" sz="1100" i="0" dirty="0">
                <a:solidFill>
                  <a:srgbClr val="000000"/>
                </a:solidFill>
                <a:effectLst/>
                <a:latin typeface="+mj-lt"/>
              </a:rPr>
              <a:t>, but which still need to be combined for deployment</a:t>
            </a:r>
            <a:br>
              <a:rPr lang="en-US" sz="1100" i="0" dirty="0">
                <a:solidFill>
                  <a:srgbClr val="000000"/>
                </a:solidFill>
                <a:effectLst/>
                <a:latin typeface="+mj-lt"/>
              </a:rPr>
            </a:br>
            <a:br>
              <a:rPr lang="en-US" sz="1100" i="0" dirty="0">
                <a:solidFill>
                  <a:srgbClr val="000000"/>
                </a:solidFill>
                <a:effectLst/>
                <a:latin typeface="+mj-lt"/>
              </a:rPr>
            </a:br>
            <a:endParaRPr lang="en-US" sz="1100" dirty="0">
              <a:latin typeface="+mj-lt"/>
            </a:endParaRPr>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dirty="0"/>
          </a:p>
        </p:txBody>
      </p:sp>
      <p:pic>
        <p:nvPicPr>
          <p:cNvPr id="4" name="Content Placeholder 3">
            <a:extLst>
              <a:ext uri="{FF2B5EF4-FFF2-40B4-BE49-F238E27FC236}">
                <a16:creationId xmlns:a16="http://schemas.microsoft.com/office/drawing/2014/main" id="{1A183B47-F37C-D469-3576-48D49FF2383F}"/>
              </a:ext>
            </a:extLst>
          </p:cNvPr>
          <p:cNvPicPr>
            <a:picLocks noChangeAspect="1"/>
          </p:cNvPicPr>
          <p:nvPr/>
        </p:nvPicPr>
        <p:blipFill rotWithShape="1">
          <a:blip r:embed="rId2"/>
          <a:srcRect r="37460"/>
          <a:stretch/>
        </p:blipFill>
        <p:spPr>
          <a:xfrm>
            <a:off x="5776168" y="1387740"/>
            <a:ext cx="2728086" cy="3032319"/>
          </a:xfrm>
          <a:prstGeom prst="rect">
            <a:avLst/>
          </a:prstGeom>
          <a:noFill/>
          <a:ln>
            <a:noFill/>
          </a:ln>
        </p:spPr>
      </p:pic>
    </p:spTree>
    <p:extLst>
      <p:ext uri="{BB962C8B-B14F-4D97-AF65-F5344CB8AC3E}">
        <p14:creationId xmlns:p14="http://schemas.microsoft.com/office/powerpoint/2010/main" val="3615201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6B52-8554-466D-9DC9-3622B9A684D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Advantage of Monolith</a:t>
            </a:r>
          </a:p>
        </p:txBody>
      </p:sp>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dirty="0"/>
          </a:p>
        </p:txBody>
      </p:sp>
      <p:pic>
        <p:nvPicPr>
          <p:cNvPr id="7" name="Picture 6">
            <a:extLst>
              <a:ext uri="{FF2B5EF4-FFF2-40B4-BE49-F238E27FC236}">
                <a16:creationId xmlns:a16="http://schemas.microsoft.com/office/drawing/2014/main" id="{2BF0C54D-B9FA-421B-9725-94A85FDD57B7}"/>
              </a:ext>
            </a:extLst>
          </p:cNvPr>
          <p:cNvPicPr>
            <a:picLocks noChangeAspect="1"/>
          </p:cNvPicPr>
          <p:nvPr/>
        </p:nvPicPr>
        <p:blipFill>
          <a:blip r:embed="rId2"/>
          <a:stretch>
            <a:fillRect/>
          </a:stretch>
        </p:blipFill>
        <p:spPr>
          <a:xfrm>
            <a:off x="2521671" y="1441094"/>
            <a:ext cx="4122057" cy="3048706"/>
          </a:xfrm>
          <a:prstGeom prst="rect">
            <a:avLst/>
          </a:prstGeom>
        </p:spPr>
      </p:pic>
    </p:spTree>
    <p:extLst>
      <p:ext uri="{BB962C8B-B14F-4D97-AF65-F5344CB8AC3E}">
        <p14:creationId xmlns:p14="http://schemas.microsoft.com/office/powerpoint/2010/main" val="324273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9FA5-0639-C555-30B6-4496379831A4}"/>
              </a:ext>
            </a:extLst>
          </p:cNvPr>
          <p:cNvSpPr>
            <a:spLocks noGrp="1"/>
          </p:cNvSpPr>
          <p:nvPr>
            <p:ph type="title"/>
          </p:nvPr>
        </p:nvSpPr>
        <p:spPr/>
        <p:txBody>
          <a:bodyPr/>
          <a:lstStyle/>
          <a:p>
            <a:pPr algn="ctr"/>
            <a:r>
              <a:rPr lang="en-US" dirty="0"/>
              <a:t>Who I Am?</a:t>
            </a:r>
          </a:p>
        </p:txBody>
      </p:sp>
      <p:sp>
        <p:nvSpPr>
          <p:cNvPr id="5" name="Slide Number Placeholder 4">
            <a:extLst>
              <a:ext uri="{FF2B5EF4-FFF2-40B4-BE49-F238E27FC236}">
                <a16:creationId xmlns:a16="http://schemas.microsoft.com/office/drawing/2014/main" id="{83CC6DFA-2A7D-02BF-FC7C-76CC5D1472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pic>
        <p:nvPicPr>
          <p:cNvPr id="7" name="Picture 6">
            <a:extLst>
              <a:ext uri="{FF2B5EF4-FFF2-40B4-BE49-F238E27FC236}">
                <a16:creationId xmlns:a16="http://schemas.microsoft.com/office/drawing/2014/main" id="{07FBCB10-8E67-4EF6-5B26-5C2C1CAA4F41}"/>
              </a:ext>
            </a:extLst>
          </p:cNvPr>
          <p:cNvPicPr>
            <a:picLocks noChangeAspect="1"/>
          </p:cNvPicPr>
          <p:nvPr/>
        </p:nvPicPr>
        <p:blipFill>
          <a:blip r:embed="rId3"/>
          <a:stretch>
            <a:fillRect/>
          </a:stretch>
        </p:blipFill>
        <p:spPr>
          <a:xfrm>
            <a:off x="1090347" y="1356186"/>
            <a:ext cx="1834084" cy="2589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49BFF23F-7ADB-E4EA-8261-5C77F919023B}"/>
              </a:ext>
            </a:extLst>
          </p:cNvPr>
          <p:cNvSpPr txBox="1"/>
          <p:nvPr/>
        </p:nvSpPr>
        <p:spPr>
          <a:xfrm>
            <a:off x="1176180" y="4558436"/>
            <a:ext cx="1834085" cy="461665"/>
          </a:xfrm>
          <a:prstGeom prst="rect">
            <a:avLst/>
          </a:prstGeom>
          <a:noFill/>
        </p:spPr>
        <p:txBody>
          <a:bodyPr wrap="square" rtlCol="0">
            <a:spAutoFit/>
          </a:bodyPr>
          <a:lstStyle/>
          <a:p>
            <a:pPr algn="ctr"/>
            <a:r>
              <a:rPr lang="en-US" dirty="0"/>
              <a:t>@</a:t>
            </a:r>
            <a:r>
              <a:rPr lang="en-US" sz="2400" dirty="0">
                <a:latin typeface="Arial" panose="020B0604020202020204" pitchFamily="34" charset="0"/>
                <a:cs typeface="Arial" panose="020B0604020202020204" pitchFamily="34" charset="0"/>
              </a:rPr>
              <a:t>azadmt</a:t>
            </a:r>
          </a:p>
        </p:txBody>
      </p:sp>
      <p:pic>
        <p:nvPicPr>
          <p:cNvPr id="7172" name="Picture 4" descr="GitHub Logo and symbol, meaning, history, PNG, brand">
            <a:extLst>
              <a:ext uri="{FF2B5EF4-FFF2-40B4-BE49-F238E27FC236}">
                <a16:creationId xmlns:a16="http://schemas.microsoft.com/office/drawing/2014/main" id="{6356303C-DF84-8F22-043E-64225EBF9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302" y="4169196"/>
            <a:ext cx="560914" cy="31411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LinkedIn Logo and symbol, meaning, history, PNG, brand">
            <a:extLst>
              <a:ext uri="{FF2B5EF4-FFF2-40B4-BE49-F238E27FC236}">
                <a16:creationId xmlns:a16="http://schemas.microsoft.com/office/drawing/2014/main" id="{8072B50D-336F-CD2D-A59A-876C42717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633" y="4131922"/>
            <a:ext cx="679181" cy="34727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Twitter Logo PNG Vector (EPS) Free Download">
            <a:extLst>
              <a:ext uri="{FF2B5EF4-FFF2-40B4-BE49-F238E27FC236}">
                <a16:creationId xmlns:a16="http://schemas.microsoft.com/office/drawing/2014/main" id="{04870BB8-8D3C-070B-8CC2-88AF4EB983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565" y="4214596"/>
            <a:ext cx="430580" cy="25510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F18D826-45A8-4151-B8DC-BE12732564CA}"/>
              </a:ext>
            </a:extLst>
          </p:cNvPr>
          <p:cNvSpPr txBox="1"/>
          <p:nvPr/>
        </p:nvSpPr>
        <p:spPr>
          <a:xfrm>
            <a:off x="3476313" y="1631661"/>
            <a:ext cx="3340124" cy="1975990"/>
          </a:xfrm>
          <a:prstGeom prst="rect">
            <a:avLst/>
          </a:prstGeom>
          <a:noFill/>
        </p:spPr>
        <p:txBody>
          <a:bodyPr wrap="square">
            <a:spAutoFit/>
          </a:bodyPr>
          <a:lstStyle/>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Domain Driven Design (DDD)</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Test Driven Development (TDD)</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Behavior Driven Development (BDD)</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Event-Driven Architecture (EDA)</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CQRS, Event Sourcing</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a:p>
            <a:pPr marR="0" lvl="0" algn="ctr" rtl="1">
              <a:lnSpc>
                <a:spcPct val="107000"/>
              </a:lnSpc>
              <a:spcBef>
                <a:spcPts val="0"/>
              </a:spcBef>
              <a:spcAft>
                <a:spcPts val="800"/>
              </a:spcAft>
            </a:pPr>
            <a:r>
              <a:rPr lang="en-US" sz="1400" kern="100" dirty="0">
                <a:effectLst/>
                <a:latin typeface="Bahnschrift Condensed" panose="020B0502040204020203" pitchFamily="34" charset="0"/>
                <a:ea typeface="Calibri" panose="020F0502020204030204" pitchFamily="34" charset="0"/>
                <a:cs typeface="Arial" panose="020B0604020202020204" pitchFamily="34" charset="0"/>
              </a:rPr>
              <a:t>Microservices Architecture</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62473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Advantage of Monolith</a:t>
            </a:r>
          </a:p>
        </p:txBody>
      </p:sp>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1172651" y="1599700"/>
            <a:ext cx="7564949" cy="2890100"/>
          </a:xfrm>
        </p:spPr>
        <p:txBody>
          <a:bodyPr/>
          <a:lstStyle/>
          <a:p>
            <a:r>
              <a:rPr lang="en-US" sz="1800" b="1" i="1" dirty="0">
                <a:solidFill>
                  <a:schemeClr val="accent3">
                    <a:lumMod val="75000"/>
                  </a:schemeClr>
                </a:solidFill>
                <a:effectLst/>
                <a:latin typeface="+mj-lt"/>
              </a:rPr>
              <a:t>Simple to develop</a:t>
            </a:r>
            <a:r>
              <a:rPr lang="en-US" sz="1800" b="1" i="0" dirty="0">
                <a:solidFill>
                  <a:srgbClr val="262626"/>
                </a:solidFill>
                <a:effectLst/>
                <a:latin typeface="+mj-lt"/>
              </a:rPr>
              <a:t> </a:t>
            </a:r>
            <a:r>
              <a:rPr lang="en-US" sz="1800" i="0" dirty="0">
                <a:solidFill>
                  <a:srgbClr val="262626"/>
                </a:solidFill>
                <a:effectLst/>
                <a:latin typeface="+mj-lt"/>
              </a:rPr>
              <a:t>IDEs and other developer tools are focused on building a single application</a:t>
            </a:r>
          </a:p>
          <a:p>
            <a:r>
              <a:rPr lang="en-US" sz="1800" b="1" i="1" dirty="0">
                <a:solidFill>
                  <a:schemeClr val="accent3">
                    <a:lumMod val="75000"/>
                  </a:schemeClr>
                </a:solidFill>
                <a:effectLst/>
                <a:latin typeface="+mj-lt"/>
              </a:rPr>
              <a:t>Easy to make radical changes to the application</a:t>
            </a:r>
            <a:r>
              <a:rPr lang="en-US" sz="1800" b="1" i="0" dirty="0">
                <a:solidFill>
                  <a:srgbClr val="262626"/>
                </a:solidFill>
                <a:effectLst/>
                <a:latin typeface="+mj-lt"/>
              </a:rPr>
              <a:t> </a:t>
            </a:r>
            <a:r>
              <a:rPr lang="en-US" sz="1800" i="0" dirty="0">
                <a:solidFill>
                  <a:srgbClr val="262626"/>
                </a:solidFill>
                <a:effectLst/>
                <a:latin typeface="+mj-lt"/>
              </a:rPr>
              <a:t>You can change the code and the database schema, build, and deploy</a:t>
            </a:r>
          </a:p>
          <a:p>
            <a:r>
              <a:rPr lang="en-US" sz="1800" b="1" i="1" dirty="0">
                <a:solidFill>
                  <a:schemeClr val="accent3">
                    <a:lumMod val="75000"/>
                  </a:schemeClr>
                </a:solidFill>
                <a:effectLst/>
                <a:latin typeface="+mj-lt"/>
              </a:rPr>
              <a:t>Straightforward to test</a:t>
            </a:r>
            <a:r>
              <a:rPr lang="en-US" sz="1800" b="1" i="0" dirty="0">
                <a:solidFill>
                  <a:srgbClr val="262626"/>
                </a:solidFill>
                <a:effectLst/>
                <a:latin typeface="+mj-lt"/>
              </a:rPr>
              <a:t> </a:t>
            </a:r>
            <a:r>
              <a:rPr lang="en-US" sz="1800" i="0" dirty="0">
                <a:solidFill>
                  <a:srgbClr val="262626"/>
                </a:solidFill>
                <a:effectLst/>
                <a:latin typeface="+mj-lt"/>
              </a:rPr>
              <a:t>The developers wrote end-to-end tests that launched the application, invoked the REST API, and tested the UI with Selenium</a:t>
            </a: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000000"/>
                </a:solidFill>
                <a:effectLst/>
                <a:latin typeface="MinionPro-Regular"/>
              </a:rPr>
            </a:br>
            <a:br>
              <a:rPr lang="en-US" sz="1800" i="0" dirty="0">
                <a:solidFill>
                  <a:srgbClr val="000000"/>
                </a:solidFill>
                <a:effectLst/>
                <a:latin typeface="MinionPro-Regular"/>
              </a:rPr>
            </a:br>
            <a:endParaRPr lang="en-US" sz="2400" dirty="0"/>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762090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mj-lt"/>
              </a:rPr>
              <a:t>Advantage of </a:t>
            </a:r>
            <a:r>
              <a:rPr lang="en-US" dirty="0">
                <a:latin typeface="+mj-lt"/>
                <a:cs typeface="Arial" panose="020B0604020202020204" pitchFamily="34" charset="0"/>
              </a:rPr>
              <a:t>Monolith</a:t>
            </a:r>
          </a:p>
        </p:txBody>
      </p:sp>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661100" y="1318000"/>
            <a:ext cx="7564949" cy="3679633"/>
          </a:xfrm>
        </p:spPr>
        <p:txBody>
          <a:bodyPr/>
          <a:lstStyle/>
          <a:p>
            <a:r>
              <a:rPr lang="en-US" b="1" dirty="0">
                <a:solidFill>
                  <a:schemeClr val="accent3">
                    <a:lumMod val="75000"/>
                  </a:schemeClr>
                </a:solidFill>
                <a:effectLst/>
                <a:latin typeface="+mj-lt"/>
              </a:rPr>
              <a:t>Straightforward to deploy</a:t>
            </a:r>
            <a:r>
              <a:rPr lang="en-US" i="0" dirty="0">
                <a:solidFill>
                  <a:srgbClr val="262626"/>
                </a:solidFill>
                <a:effectLst/>
                <a:latin typeface="NewBaskerville-Roman"/>
              </a:rPr>
              <a:t> All a developer had to do was copy the WAR file to a server that had Tomcat installed</a:t>
            </a:r>
          </a:p>
          <a:p>
            <a:endParaRPr lang="en-US" i="0" dirty="0">
              <a:solidFill>
                <a:srgbClr val="262626"/>
              </a:solidFill>
              <a:effectLst/>
              <a:latin typeface="NewBaskerville-Roman"/>
            </a:endParaRPr>
          </a:p>
          <a:p>
            <a:r>
              <a:rPr lang="en-US" b="1" dirty="0">
                <a:solidFill>
                  <a:schemeClr val="accent3">
                    <a:lumMod val="75000"/>
                  </a:schemeClr>
                </a:solidFill>
                <a:effectLst/>
                <a:latin typeface="+mj-lt"/>
              </a:rPr>
              <a:t>Easy to scale</a:t>
            </a:r>
            <a:r>
              <a:rPr lang="en-US" i="0" dirty="0">
                <a:solidFill>
                  <a:srgbClr val="262626"/>
                </a:solidFill>
                <a:effectLst/>
                <a:latin typeface="NewBaskerville-Roman"/>
              </a:rPr>
              <a:t> multiple instances of the application behind a load balancer</a:t>
            </a:r>
          </a:p>
          <a:p>
            <a:endParaRPr lang="en-US" i="0" dirty="0">
              <a:solidFill>
                <a:srgbClr val="262626"/>
              </a:solidFill>
              <a:effectLst/>
              <a:latin typeface="NewBaskerville-Roman"/>
            </a:endParaRPr>
          </a:p>
          <a:p>
            <a:r>
              <a:rPr lang="en-US" b="1" i="0" dirty="0">
                <a:solidFill>
                  <a:schemeClr val="accent3">
                    <a:lumMod val="75000"/>
                  </a:schemeClr>
                </a:solidFill>
                <a:effectLst/>
                <a:latin typeface="+mj-lt"/>
              </a:rPr>
              <a:t>Simplify code reuse </a:t>
            </a:r>
            <a:r>
              <a:rPr lang="en-US" i="0" dirty="0">
                <a:solidFill>
                  <a:srgbClr val="000000"/>
                </a:solidFill>
                <a:effectLst/>
                <a:latin typeface="MinionPro-Regular"/>
              </a:rPr>
              <a:t>within the monolith itself(same codebase,</a:t>
            </a:r>
            <a:r>
              <a:rPr lang="en-US" dirty="0">
                <a:solidFill>
                  <a:srgbClr val="000000"/>
                </a:solidFill>
                <a:latin typeface="MinionPro-Regular"/>
              </a:rPr>
              <a:t> same programing language,…</a:t>
            </a:r>
            <a:r>
              <a:rPr lang="en-US" i="0" dirty="0">
                <a:solidFill>
                  <a:srgbClr val="000000"/>
                </a:solidFill>
                <a:effectLst/>
                <a:latin typeface="MinionPro-Regular"/>
              </a:rPr>
              <a:t>)</a:t>
            </a: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000000"/>
                </a:solidFill>
                <a:effectLst/>
                <a:latin typeface="MinionPro-Regular"/>
              </a:rPr>
            </a:br>
            <a:br>
              <a:rPr lang="en-US" sz="1800" i="0" dirty="0">
                <a:solidFill>
                  <a:srgbClr val="000000"/>
                </a:solidFill>
                <a:effectLst/>
                <a:latin typeface="MinionPro-Regular"/>
              </a:rPr>
            </a:br>
            <a:endParaRPr lang="en-US" sz="2400" dirty="0"/>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162868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AA8A-01C5-4BC2-BABA-DDFEE8B928C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Disadvantage of Monolith</a:t>
            </a:r>
          </a:p>
        </p:txBody>
      </p:sp>
      <p:sp>
        <p:nvSpPr>
          <p:cNvPr id="5" name="Slide Number Placeholder 4">
            <a:extLst>
              <a:ext uri="{FF2B5EF4-FFF2-40B4-BE49-F238E27FC236}">
                <a16:creationId xmlns:a16="http://schemas.microsoft.com/office/drawing/2014/main" id="{8204B3A4-71B2-452C-89DB-09018BC919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dirty="0"/>
          </a:p>
        </p:txBody>
      </p:sp>
      <p:pic>
        <p:nvPicPr>
          <p:cNvPr id="7" name="Picture 6">
            <a:extLst>
              <a:ext uri="{FF2B5EF4-FFF2-40B4-BE49-F238E27FC236}">
                <a16:creationId xmlns:a16="http://schemas.microsoft.com/office/drawing/2014/main" id="{89932C68-7393-4380-B1A1-7929981DB6F7}"/>
              </a:ext>
            </a:extLst>
          </p:cNvPr>
          <p:cNvPicPr>
            <a:picLocks noChangeAspect="1"/>
          </p:cNvPicPr>
          <p:nvPr/>
        </p:nvPicPr>
        <p:blipFill>
          <a:blip r:embed="rId2"/>
          <a:stretch>
            <a:fillRect/>
          </a:stretch>
        </p:blipFill>
        <p:spPr>
          <a:xfrm>
            <a:off x="2667000" y="1521200"/>
            <a:ext cx="3810000" cy="3158750"/>
          </a:xfrm>
          <a:prstGeom prst="rect">
            <a:avLst/>
          </a:prstGeom>
        </p:spPr>
      </p:pic>
    </p:spTree>
    <p:extLst>
      <p:ext uri="{BB962C8B-B14F-4D97-AF65-F5344CB8AC3E}">
        <p14:creationId xmlns:p14="http://schemas.microsoft.com/office/powerpoint/2010/main" val="240297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1172651" y="1599700"/>
            <a:ext cx="7564949" cy="2890100"/>
          </a:xfrm>
        </p:spPr>
        <p:txBody>
          <a:bodyPr/>
          <a:lstStyle/>
          <a:p>
            <a:pPr marL="101600" indent="0">
              <a:buNone/>
            </a:pPr>
            <a:r>
              <a:rPr lang="en-US" b="1" dirty="0">
                <a:solidFill>
                  <a:schemeClr val="tx1"/>
                </a:solidFill>
                <a:effectLst/>
                <a:latin typeface="NewBaskerville-Italic"/>
              </a:rPr>
              <a:t>Large code  </a:t>
            </a:r>
            <a:r>
              <a:rPr lang="en-US" i="0" dirty="0">
                <a:solidFill>
                  <a:srgbClr val="000000"/>
                </a:solidFill>
                <a:effectLst/>
                <a:latin typeface="MinionPro-Regular"/>
              </a:rPr>
              <a:t> developers wanting to change the same piece of code ,different teams wanting to push functionality live at different times</a:t>
            </a:r>
          </a:p>
          <a:p>
            <a:pPr marL="101600" indent="0">
              <a:buNone/>
            </a:pPr>
            <a:r>
              <a:rPr lang="en-US" i="0" dirty="0">
                <a:solidFill>
                  <a:srgbClr val="262626"/>
                </a:solidFill>
                <a:effectLst/>
                <a:latin typeface="NewBaskerville-Roman"/>
              </a:rPr>
              <a:t>It’s too large for any developer to fully understand .as a result, fixing bugs and correctly implementing new features have become difficult and time consuming.</a:t>
            </a: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000000"/>
                </a:solidFill>
                <a:effectLst/>
                <a:latin typeface="MinionPro-Regular"/>
              </a:rPr>
            </a:br>
            <a:br>
              <a:rPr lang="en-US" sz="1800" i="0" dirty="0">
                <a:solidFill>
                  <a:srgbClr val="000000"/>
                </a:solidFill>
                <a:effectLst/>
                <a:latin typeface="MinionPro-Regular"/>
              </a:rPr>
            </a:br>
            <a:br>
              <a:rPr lang="en-US" sz="1800" i="0" dirty="0">
                <a:solidFill>
                  <a:srgbClr val="000000"/>
                </a:solidFill>
                <a:effectLst/>
                <a:latin typeface="MinionPro-Regular"/>
              </a:rPr>
            </a:br>
            <a:br>
              <a:rPr lang="en-US" sz="1800" i="0" dirty="0">
                <a:solidFill>
                  <a:srgbClr val="000000"/>
                </a:solidFill>
                <a:effectLst/>
                <a:latin typeface="MinionPro-Regular"/>
              </a:rPr>
            </a:br>
            <a:r>
              <a:rPr lang="en-US" sz="1800" i="1" dirty="0">
                <a:solidFill>
                  <a:srgbClr val="262626"/>
                </a:solidFill>
                <a:effectLst/>
                <a:latin typeface="NewBaskerville-Italic"/>
              </a:rPr>
              <a:t>Easy to scale</a:t>
            </a:r>
            <a:r>
              <a:rPr lang="en-US" sz="1800" i="0" dirty="0">
                <a:solidFill>
                  <a:srgbClr val="262626"/>
                </a:solidFill>
                <a:effectLst/>
                <a:latin typeface="NewBaskerville-Roman"/>
              </a:rPr>
              <a:t>—FTGO ran multiple instances of the application behind a load</a:t>
            </a:r>
            <a:br>
              <a:rPr lang="en-US" sz="1800" i="0" dirty="0">
                <a:solidFill>
                  <a:srgbClr val="262626"/>
                </a:solidFill>
                <a:effectLst/>
                <a:latin typeface="NewBaskerville-Roman"/>
              </a:rPr>
            </a:br>
            <a:r>
              <a:rPr lang="en-US" sz="1800" i="0" dirty="0">
                <a:solidFill>
                  <a:srgbClr val="262626"/>
                </a:solidFill>
                <a:effectLst/>
                <a:latin typeface="NewBaskerville-Roman"/>
              </a:rPr>
              <a:t>balancer</a:t>
            </a:r>
          </a:p>
          <a:p>
            <a:r>
              <a:rPr lang="en-US" sz="1800" i="0" dirty="0">
                <a:solidFill>
                  <a:srgbClr val="000000"/>
                </a:solidFill>
                <a:effectLst/>
                <a:latin typeface="MinionPro-Regular"/>
              </a:rPr>
              <a:t>Monoliths can also simplify code reuse within the monolith itself</a:t>
            </a:r>
            <a:br>
              <a:rPr lang="en-US" sz="1800" i="0" dirty="0">
                <a:solidFill>
                  <a:srgbClr val="000000"/>
                </a:solidFill>
                <a:effectLst/>
                <a:latin typeface="MinionPro-Regular"/>
              </a:rPr>
            </a:br>
            <a:br>
              <a:rPr lang="en-US" sz="1800" i="0" dirty="0">
                <a:solidFill>
                  <a:srgbClr val="000000"/>
                </a:solidFill>
                <a:effectLst/>
                <a:latin typeface="MinionPro-Regular"/>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000000"/>
                </a:solidFill>
                <a:effectLst/>
                <a:latin typeface="MinionPro-Regular"/>
              </a:rPr>
            </a:br>
            <a:br>
              <a:rPr lang="en-US" sz="1800" i="0" dirty="0">
                <a:solidFill>
                  <a:srgbClr val="000000"/>
                </a:solidFill>
                <a:effectLst/>
                <a:latin typeface="MinionPro-Regular"/>
              </a:rPr>
            </a:br>
            <a:endParaRPr lang="en-US" sz="2400" dirty="0"/>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23</a:t>
            </a:fld>
            <a:endParaRPr lang="en"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49AB0D1-1BF3-4800-91AF-54EF4FD779D5}"/>
              </a:ext>
            </a:extLst>
          </p:cNvPr>
          <p:cNvSpPr txBox="1">
            <a:spLocks/>
          </p:cNvSpPr>
          <p:nvPr/>
        </p:nvSpPr>
        <p:spPr>
          <a:xfrm>
            <a:off x="156914" y="653700"/>
            <a:ext cx="784320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pPr algn="ctr"/>
            <a:r>
              <a:rPr lang="en-US" dirty="0">
                <a:latin typeface="Arial" panose="020B0604020202020204" pitchFamily="34" charset="0"/>
                <a:cs typeface="Arial" panose="020B0604020202020204" pitchFamily="34" charset="0"/>
              </a:rPr>
              <a:t>Complexity Intimidates developers</a:t>
            </a:r>
          </a:p>
        </p:txBody>
      </p:sp>
    </p:spTree>
    <p:extLst>
      <p:ext uri="{BB962C8B-B14F-4D97-AF65-F5344CB8AC3E}">
        <p14:creationId xmlns:p14="http://schemas.microsoft.com/office/powerpoint/2010/main" val="360132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Development is Slow</a:t>
            </a:r>
          </a:p>
        </p:txBody>
      </p:sp>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1172651" y="1599700"/>
            <a:ext cx="7564949" cy="2890100"/>
          </a:xfrm>
        </p:spPr>
        <p:txBody>
          <a:bodyPr/>
          <a:lstStyle/>
          <a:p>
            <a:pPr marL="101600" indent="0">
              <a:lnSpc>
                <a:spcPct val="150000"/>
              </a:lnSpc>
              <a:buNone/>
            </a:pPr>
            <a:r>
              <a:rPr lang="en-US" i="0" dirty="0">
                <a:solidFill>
                  <a:srgbClr val="262626"/>
                </a:solidFill>
                <a:effectLst/>
                <a:latin typeface="+mn-lt"/>
              </a:rPr>
              <a:t>Developers find day-to-day development tasks slow. The large application overloads and slows down a developer’s IDE. </a:t>
            </a:r>
          </a:p>
          <a:p>
            <a:pPr marL="101600" indent="0">
              <a:lnSpc>
                <a:spcPct val="150000"/>
              </a:lnSpc>
              <a:buNone/>
            </a:pPr>
            <a:r>
              <a:rPr lang="en-US" i="0" dirty="0">
                <a:solidFill>
                  <a:srgbClr val="262626"/>
                </a:solidFill>
                <a:effectLst/>
                <a:latin typeface="+mn-lt"/>
              </a:rPr>
              <a:t>Building the application takes a long time.</a:t>
            </a:r>
          </a:p>
          <a:p>
            <a:pPr marL="101600" indent="0">
              <a:lnSpc>
                <a:spcPct val="150000"/>
              </a:lnSpc>
              <a:buNone/>
            </a:pPr>
            <a:r>
              <a:rPr lang="en-US" i="0" dirty="0">
                <a:solidFill>
                  <a:srgbClr val="262626"/>
                </a:solidFill>
                <a:effectLst/>
                <a:latin typeface="+mn-lt"/>
              </a:rPr>
              <a:t> Moreover, because it’s so large, the application takes a long time to start up</a:t>
            </a:r>
            <a:br>
              <a:rPr lang="en-US" i="0" dirty="0">
                <a:solidFill>
                  <a:srgbClr val="262626"/>
                </a:solidFill>
                <a:effectLst/>
                <a:latin typeface="NewBaskerville-Roman"/>
              </a:rPr>
            </a:br>
            <a:br>
              <a:rPr lang="en-US" i="0" dirty="0">
                <a:solidFill>
                  <a:srgbClr val="262626"/>
                </a:solidFill>
                <a:effectLst/>
                <a:latin typeface="NewBaskerville-Roman"/>
              </a:rPr>
            </a:br>
            <a:endParaRPr lang="en-US" dirty="0"/>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24</a:t>
            </a:fld>
            <a:endParaRPr lang="e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008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E50B0-D2EB-4D57-A291-0B9239353C8D}"/>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Scaling is Difficult !!</a:t>
            </a:r>
          </a:p>
        </p:txBody>
      </p:sp>
      <p:sp>
        <p:nvSpPr>
          <p:cNvPr id="3" name="Text Placeholder 2">
            <a:extLst>
              <a:ext uri="{FF2B5EF4-FFF2-40B4-BE49-F238E27FC236}">
                <a16:creationId xmlns:a16="http://schemas.microsoft.com/office/drawing/2014/main" id="{16B2387C-24B3-4A97-AC19-243D4052D1F1}"/>
              </a:ext>
            </a:extLst>
          </p:cNvPr>
          <p:cNvSpPr>
            <a:spLocks noGrp="1"/>
          </p:cNvSpPr>
          <p:nvPr>
            <p:ph type="body" idx="1"/>
          </p:nvPr>
        </p:nvSpPr>
        <p:spPr>
          <a:xfrm>
            <a:off x="1172650" y="1599700"/>
            <a:ext cx="6752150" cy="2890200"/>
          </a:xfrm>
        </p:spPr>
        <p:txBody>
          <a:bodyPr/>
          <a:lstStyle/>
          <a:p>
            <a:pPr marL="101600" indent="0">
              <a:lnSpc>
                <a:spcPct val="150000"/>
              </a:lnSpc>
              <a:buNone/>
            </a:pPr>
            <a:r>
              <a:rPr lang="en-US" i="0" dirty="0">
                <a:solidFill>
                  <a:srgbClr val="262626"/>
                </a:solidFill>
                <a:effectLst/>
                <a:latin typeface="Arial" panose="020B0604020202020204" pitchFamily="34" charset="0"/>
                <a:cs typeface="Arial" panose="020B0604020202020204" pitchFamily="34" charset="0"/>
              </a:rPr>
              <a:t>That’s because different application modules have conflicting resource requirements. Some module persists their data in memory, some modules need CPU Processes.</a:t>
            </a:r>
            <a:br>
              <a:rPr lang="en-US" sz="1800" i="0" dirty="0">
                <a:solidFill>
                  <a:srgbClr val="262626"/>
                </a:solidFill>
                <a:effectLst/>
                <a:latin typeface="Arial" panose="020B0604020202020204" pitchFamily="34" charset="0"/>
                <a:cs typeface="Arial" panose="020B0604020202020204" pitchFamily="34" charset="0"/>
              </a:rPr>
            </a:br>
            <a:br>
              <a:rPr lang="en-US" sz="1800" i="0" dirty="0">
                <a:solidFill>
                  <a:srgbClr val="262626"/>
                </a:solidFill>
                <a:effectLst/>
                <a:latin typeface="NewBaskerville-Roman"/>
              </a:rPr>
            </a:br>
            <a:endParaRPr lang="en-US" dirty="0"/>
          </a:p>
        </p:txBody>
      </p:sp>
      <p:sp>
        <p:nvSpPr>
          <p:cNvPr id="5" name="Slide Number Placeholder 4">
            <a:extLst>
              <a:ext uri="{FF2B5EF4-FFF2-40B4-BE49-F238E27FC236}">
                <a16:creationId xmlns:a16="http://schemas.microsoft.com/office/drawing/2014/main" id="{759D11FC-F34D-4F8B-9520-9A39E657C7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144060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pic>
        <p:nvPicPr>
          <p:cNvPr id="10242" name="Picture 2" descr="Fallacies of Distributed Systems">
            <a:extLst>
              <a:ext uri="{FF2B5EF4-FFF2-40B4-BE49-F238E27FC236}">
                <a16:creationId xmlns:a16="http://schemas.microsoft.com/office/drawing/2014/main" id="{D8DD5D9E-8C77-17D8-DF6C-5ACF164E1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94" y="1393625"/>
            <a:ext cx="6831551" cy="360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2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3" name="Picture 2">
            <a:extLst>
              <a:ext uri="{FF2B5EF4-FFF2-40B4-BE49-F238E27FC236}">
                <a16:creationId xmlns:a16="http://schemas.microsoft.com/office/drawing/2014/main" id="{674CDAFD-5B65-F08C-C7EC-89EE45793F87}"/>
              </a:ext>
            </a:extLst>
          </p:cNvPr>
          <p:cNvPicPr>
            <a:picLocks noChangeAspect="1"/>
          </p:cNvPicPr>
          <p:nvPr/>
        </p:nvPicPr>
        <p:blipFill>
          <a:blip r:embed="rId2"/>
          <a:stretch>
            <a:fillRect/>
          </a:stretch>
        </p:blipFill>
        <p:spPr>
          <a:xfrm>
            <a:off x="4073236" y="1393625"/>
            <a:ext cx="5036682" cy="2708433"/>
          </a:xfrm>
          <a:prstGeom prst="rect">
            <a:avLst/>
          </a:prstGeom>
        </p:spPr>
      </p:pic>
      <p:sp>
        <p:nvSpPr>
          <p:cNvPr id="4" name="TextBox 3">
            <a:extLst>
              <a:ext uri="{FF2B5EF4-FFF2-40B4-BE49-F238E27FC236}">
                <a16:creationId xmlns:a16="http://schemas.microsoft.com/office/drawing/2014/main" id="{9DFDF9E9-1D8A-B880-0B09-8FB5D362822A}"/>
              </a:ext>
            </a:extLst>
          </p:cNvPr>
          <p:cNvSpPr txBox="1"/>
          <p:nvPr/>
        </p:nvSpPr>
        <p:spPr>
          <a:xfrm flipH="1">
            <a:off x="748522" y="716517"/>
            <a:ext cx="5478466" cy="584775"/>
          </a:xfrm>
          <a:prstGeom prst="rect">
            <a:avLst/>
          </a:prstGeom>
          <a:noFill/>
        </p:spPr>
        <p:txBody>
          <a:bodyPr wrap="square" rtlCol="0">
            <a:spAutoFit/>
          </a:bodyPr>
          <a:lstStyle/>
          <a:p>
            <a:r>
              <a:rPr lang="en-US" sz="1800" b="1" i="0" dirty="0">
                <a:solidFill>
                  <a:schemeClr val="bg1"/>
                </a:solidFill>
                <a:effectLst/>
                <a:latin typeface="Arial-BoldMT"/>
              </a:rPr>
              <a:t>Fallacy #1: The Network Is Reliable</a:t>
            </a:r>
            <a:br>
              <a:rPr lang="en-US" dirty="0">
                <a:solidFill>
                  <a:schemeClr val="bg1"/>
                </a:solidFill>
              </a:rPr>
            </a:br>
            <a:endParaRPr lang="en-US" dirty="0">
              <a:solidFill>
                <a:schemeClr val="bg1"/>
              </a:solidFill>
            </a:endParaRPr>
          </a:p>
        </p:txBody>
      </p:sp>
      <p:sp>
        <p:nvSpPr>
          <p:cNvPr id="2" name="TextBox 1">
            <a:extLst>
              <a:ext uri="{FF2B5EF4-FFF2-40B4-BE49-F238E27FC236}">
                <a16:creationId xmlns:a16="http://schemas.microsoft.com/office/drawing/2014/main" id="{35A3563E-5996-47C7-7E89-3125D1B259C0}"/>
              </a:ext>
            </a:extLst>
          </p:cNvPr>
          <p:cNvSpPr txBox="1"/>
          <p:nvPr/>
        </p:nvSpPr>
        <p:spPr>
          <a:xfrm>
            <a:off x="740965" y="1978400"/>
            <a:ext cx="3770954" cy="2123658"/>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0000"/>
                </a:solidFill>
                <a:effectLst/>
              </a:rPr>
              <a:t>Service B </a:t>
            </a:r>
            <a:r>
              <a:rPr lang="en-US" sz="1200" b="0" i="0" dirty="0">
                <a:solidFill>
                  <a:srgbClr val="000000"/>
                </a:solidFill>
                <a:effectLst/>
                <a:latin typeface="TimesNewRomanPSMT"/>
              </a:rPr>
              <a:t>may be totally healthy, but </a:t>
            </a:r>
            <a:r>
              <a:rPr lang="en-US" sz="1200" b="0" i="0" dirty="0">
                <a:solidFill>
                  <a:srgbClr val="000000"/>
                </a:solidFill>
                <a:effectLst/>
              </a:rPr>
              <a:t>Service A </a:t>
            </a:r>
            <a:r>
              <a:rPr lang="en-US" sz="1200" b="0" i="0" dirty="0">
                <a:solidFill>
                  <a:srgbClr val="000000"/>
                </a:solidFill>
                <a:effectLst/>
                <a:latin typeface="TimesNewRomanPSMT"/>
              </a:rPr>
              <a:t>cannot reach it due to a network problem</a:t>
            </a:r>
            <a:r>
              <a:rPr lang="en-US" sz="1200" dirty="0"/>
              <a:t>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0" i="0" dirty="0">
                <a:solidFill>
                  <a:srgbClr val="000000"/>
                </a:solidFill>
                <a:effectLst/>
              </a:rPr>
              <a:t>Service A </a:t>
            </a:r>
            <a:r>
              <a:rPr lang="en-US" sz="1200" b="0" i="0" dirty="0">
                <a:solidFill>
                  <a:srgbClr val="000000"/>
                </a:solidFill>
                <a:effectLst/>
                <a:latin typeface="TimesNewRomanPSMT"/>
              </a:rPr>
              <a:t>made a request to </a:t>
            </a:r>
            <a:r>
              <a:rPr lang="en-US" sz="1200" b="0" i="0" dirty="0">
                <a:solidFill>
                  <a:srgbClr val="000000"/>
                </a:solidFill>
                <a:effectLst/>
              </a:rPr>
              <a:t>Service B </a:t>
            </a:r>
            <a:r>
              <a:rPr lang="en-US" sz="1200" b="0" i="0" dirty="0">
                <a:solidFill>
                  <a:srgbClr val="000000"/>
                </a:solidFill>
                <a:effectLst/>
                <a:latin typeface="TimesNewRomanPSMT"/>
              </a:rPr>
              <a:t>to process some data and does not receive a response because of a network issue</a:t>
            </a:r>
            <a:r>
              <a:rPr lang="en-US" sz="1200" dirty="0"/>
              <a:t> </a:t>
            </a:r>
            <a:br>
              <a:rPr lang="en-US" sz="1600" dirty="0"/>
            </a:br>
            <a:br>
              <a:rPr lang="en-US" sz="1200" dirty="0"/>
            </a:br>
            <a:endParaRPr lang="en-US" sz="1200" dirty="0"/>
          </a:p>
        </p:txBody>
      </p:sp>
    </p:spTree>
    <p:extLst>
      <p:ext uri="{BB962C8B-B14F-4D97-AF65-F5344CB8AC3E}">
        <p14:creationId xmlns:p14="http://schemas.microsoft.com/office/powerpoint/2010/main" val="2196219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627609" y="716517"/>
            <a:ext cx="5478466" cy="677108"/>
          </a:xfrm>
          <a:prstGeom prst="rect">
            <a:avLst/>
          </a:prstGeom>
          <a:noFill/>
        </p:spPr>
        <p:txBody>
          <a:bodyPr wrap="square" rtlCol="0">
            <a:spAutoFit/>
          </a:bodyPr>
          <a:lstStyle/>
          <a:p>
            <a:r>
              <a:rPr lang="en-US" sz="1800" b="1" i="0" dirty="0">
                <a:solidFill>
                  <a:schemeClr val="bg1"/>
                </a:solidFill>
                <a:effectLst/>
                <a:latin typeface="Arial-BoldMT"/>
              </a:rPr>
              <a:t>Fallacy #2: </a:t>
            </a:r>
            <a:r>
              <a:rPr lang="en-US" sz="2400" b="0" i="0" dirty="0">
                <a:solidFill>
                  <a:schemeClr val="bg1"/>
                </a:solidFill>
                <a:effectLst/>
                <a:latin typeface="NEXT Book"/>
              </a:rPr>
              <a:t>Latency is zero</a:t>
            </a:r>
            <a:br>
              <a:rPr lang="en-US" dirty="0">
                <a:solidFill>
                  <a:schemeClr val="bg1"/>
                </a:solidFill>
              </a:rPr>
            </a:br>
            <a:endParaRPr lang="en-US" dirty="0">
              <a:solidFill>
                <a:schemeClr val="bg1"/>
              </a:solidFill>
            </a:endParaRPr>
          </a:p>
        </p:txBody>
      </p:sp>
      <p:pic>
        <p:nvPicPr>
          <p:cNvPr id="7" name="Picture 6">
            <a:extLst>
              <a:ext uri="{FF2B5EF4-FFF2-40B4-BE49-F238E27FC236}">
                <a16:creationId xmlns:a16="http://schemas.microsoft.com/office/drawing/2014/main" id="{6AA91D68-DBE0-C655-09EF-39014A9F53C1}"/>
              </a:ext>
            </a:extLst>
          </p:cNvPr>
          <p:cNvPicPr>
            <a:picLocks noChangeAspect="1"/>
          </p:cNvPicPr>
          <p:nvPr/>
        </p:nvPicPr>
        <p:blipFill>
          <a:blip r:embed="rId2"/>
          <a:stretch>
            <a:fillRect/>
          </a:stretch>
        </p:blipFill>
        <p:spPr>
          <a:xfrm>
            <a:off x="1073099" y="1501340"/>
            <a:ext cx="7431155" cy="3100888"/>
          </a:xfrm>
          <a:prstGeom prst="rect">
            <a:avLst/>
          </a:prstGeom>
        </p:spPr>
      </p:pic>
    </p:spTree>
    <p:extLst>
      <p:ext uri="{BB962C8B-B14F-4D97-AF65-F5344CB8AC3E}">
        <p14:creationId xmlns:p14="http://schemas.microsoft.com/office/powerpoint/2010/main" val="35828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40965" y="808850"/>
            <a:ext cx="5478466" cy="369332"/>
          </a:xfrm>
          <a:prstGeom prst="rect">
            <a:avLst/>
          </a:prstGeom>
          <a:noFill/>
        </p:spPr>
        <p:txBody>
          <a:bodyPr wrap="square" rtlCol="0">
            <a:spAutoFit/>
          </a:bodyPr>
          <a:lstStyle/>
          <a:p>
            <a:r>
              <a:rPr lang="en-US" sz="1800" b="1" i="0" dirty="0">
                <a:solidFill>
                  <a:schemeClr val="bg1"/>
                </a:solidFill>
                <a:effectLst/>
                <a:latin typeface="Arial-BoldMT"/>
              </a:rPr>
              <a:t>Fallacy #3:</a:t>
            </a:r>
            <a:r>
              <a:rPr lang="en-US" sz="1800" b="0" i="0" dirty="0">
                <a:solidFill>
                  <a:schemeClr val="bg1"/>
                </a:solidFill>
                <a:effectLst/>
                <a:latin typeface="NEXT Book"/>
              </a:rPr>
              <a:t> </a:t>
            </a:r>
            <a:r>
              <a:rPr lang="en-US" sz="1800" b="1" dirty="0">
                <a:solidFill>
                  <a:schemeClr val="bg1"/>
                </a:solidFill>
                <a:latin typeface="Arial-BoldMT"/>
              </a:rPr>
              <a:t>Bandwidth is infinite</a:t>
            </a:r>
          </a:p>
        </p:txBody>
      </p:sp>
      <p:pic>
        <p:nvPicPr>
          <p:cNvPr id="6" name="Picture 5">
            <a:extLst>
              <a:ext uri="{FF2B5EF4-FFF2-40B4-BE49-F238E27FC236}">
                <a16:creationId xmlns:a16="http://schemas.microsoft.com/office/drawing/2014/main" id="{28DE3FA0-A7F6-A902-A0B8-E7F4AF300284}"/>
              </a:ext>
            </a:extLst>
          </p:cNvPr>
          <p:cNvPicPr>
            <a:picLocks noChangeAspect="1"/>
          </p:cNvPicPr>
          <p:nvPr/>
        </p:nvPicPr>
        <p:blipFill>
          <a:blip r:embed="rId2"/>
          <a:stretch>
            <a:fillRect/>
          </a:stretch>
        </p:blipFill>
        <p:spPr>
          <a:xfrm>
            <a:off x="4745812" y="1605868"/>
            <a:ext cx="4277276" cy="3091751"/>
          </a:xfrm>
          <a:prstGeom prst="rect">
            <a:avLst/>
          </a:prstGeom>
        </p:spPr>
      </p:pic>
      <p:sp>
        <p:nvSpPr>
          <p:cNvPr id="8" name="TextBox 7">
            <a:extLst>
              <a:ext uri="{FF2B5EF4-FFF2-40B4-BE49-F238E27FC236}">
                <a16:creationId xmlns:a16="http://schemas.microsoft.com/office/drawing/2014/main" id="{160766FC-2C5A-2EEA-42D5-897D383F54F5}"/>
              </a:ext>
            </a:extLst>
          </p:cNvPr>
          <p:cNvSpPr txBox="1"/>
          <p:nvPr/>
        </p:nvSpPr>
        <p:spPr>
          <a:xfrm>
            <a:off x="559221" y="1451980"/>
            <a:ext cx="4299946" cy="307777"/>
          </a:xfrm>
          <a:prstGeom prst="rect">
            <a:avLst/>
          </a:prstGeom>
          <a:noFill/>
        </p:spPr>
        <p:txBody>
          <a:bodyPr wrap="square">
            <a:spAutoFit/>
          </a:bodyPr>
          <a:lstStyle/>
          <a:p>
            <a:r>
              <a:rPr lang="en-US" b="0" i="0" dirty="0">
                <a:solidFill>
                  <a:srgbClr val="161513"/>
                </a:solidFill>
                <a:effectLst/>
                <a:latin typeface="OracleSansVF"/>
              </a:rPr>
              <a:t> Design your applications with bandwidth usage in mind</a:t>
            </a:r>
            <a:endParaRPr lang="en-US" dirty="0"/>
          </a:p>
        </p:txBody>
      </p:sp>
    </p:spTree>
    <p:extLst>
      <p:ext uri="{BB962C8B-B14F-4D97-AF65-F5344CB8AC3E}">
        <p14:creationId xmlns:p14="http://schemas.microsoft.com/office/powerpoint/2010/main" val="347889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E4C3-B1EA-4AE2-B787-6449C5065F04}"/>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What is Software Architecture</a:t>
            </a:r>
          </a:p>
        </p:txBody>
      </p:sp>
      <p:sp>
        <p:nvSpPr>
          <p:cNvPr id="3" name="Text Placeholder 2">
            <a:extLst>
              <a:ext uri="{FF2B5EF4-FFF2-40B4-BE49-F238E27FC236}">
                <a16:creationId xmlns:a16="http://schemas.microsoft.com/office/drawing/2014/main" id="{8A40CDC3-2260-4495-8BB1-BD6D9CDD2BA9}"/>
              </a:ext>
            </a:extLst>
          </p:cNvPr>
          <p:cNvSpPr>
            <a:spLocks noGrp="1"/>
          </p:cNvSpPr>
          <p:nvPr>
            <p:ph type="body" idx="1"/>
          </p:nvPr>
        </p:nvSpPr>
        <p:spPr>
          <a:xfrm>
            <a:off x="1172651" y="1599700"/>
            <a:ext cx="7202092" cy="3236705"/>
          </a:xfrm>
        </p:spPr>
        <p:txBody>
          <a:bodyPr/>
          <a:lstStyle/>
          <a:p>
            <a:pPr marL="101600" indent="0">
              <a:buNone/>
            </a:pPr>
            <a:r>
              <a:rPr lang="en-US" sz="2000" b="0" i="0" dirty="0">
                <a:solidFill>
                  <a:srgbClr val="202122"/>
                </a:solidFill>
                <a:effectLst/>
                <a:latin typeface="+mj-lt"/>
                <a:cs typeface="Andalus" panose="02020603050405020304" pitchFamily="18" charset="-78"/>
              </a:rPr>
              <a:t>Generically, architecture is the description of the set of components and the relationships between them</a:t>
            </a:r>
          </a:p>
          <a:p>
            <a:pPr marL="101600" indent="0">
              <a:buNone/>
            </a:pPr>
            <a:r>
              <a:rPr lang="en-US" sz="1100" dirty="0">
                <a:solidFill>
                  <a:srgbClr val="202122"/>
                </a:solidFill>
                <a:latin typeface="Arial" panose="020B0604020202020204" pitchFamily="34" charset="0"/>
              </a:rPr>
              <a:t>(</a:t>
            </a:r>
            <a:r>
              <a:rPr lang="en-US" sz="1050" b="0" i="0" dirty="0">
                <a:solidFill>
                  <a:srgbClr val="202122"/>
                </a:solidFill>
                <a:effectLst/>
                <a:latin typeface="Arial" panose="020B0604020202020204" pitchFamily="34" charset="0"/>
              </a:rPr>
              <a:t>Frank J. </a:t>
            </a:r>
            <a:r>
              <a:rPr lang="en-US" sz="1050" b="0" i="0" dirty="0" err="1">
                <a:solidFill>
                  <a:srgbClr val="202122"/>
                </a:solidFill>
                <a:effectLst/>
                <a:latin typeface="Arial" panose="020B0604020202020204" pitchFamily="34" charset="0"/>
              </a:rPr>
              <a:t>Armour</a:t>
            </a:r>
            <a:r>
              <a:rPr lang="en-US" sz="1050" b="0" i="0" dirty="0">
                <a:solidFill>
                  <a:srgbClr val="202122"/>
                </a:solidFill>
                <a:effectLst/>
                <a:latin typeface="Arial" panose="020B0604020202020204" pitchFamily="34" charset="0"/>
              </a:rPr>
              <a:t>, Stephen H. </a:t>
            </a:r>
            <a:r>
              <a:rPr lang="en-US" sz="1050" b="0" i="0" dirty="0" err="1">
                <a:solidFill>
                  <a:srgbClr val="202122"/>
                </a:solidFill>
                <a:effectLst/>
                <a:latin typeface="Arial" panose="020B0604020202020204" pitchFamily="34" charset="0"/>
              </a:rPr>
              <a:t>Kaisler</a:t>
            </a:r>
            <a:r>
              <a:rPr lang="en-US" sz="1050" b="0" i="0" dirty="0">
                <a:solidFill>
                  <a:srgbClr val="202122"/>
                </a:solidFill>
                <a:effectLst/>
                <a:latin typeface="Arial" panose="020B0604020202020204" pitchFamily="34" charset="0"/>
              </a:rPr>
              <a:t>, and Simon Y. Liu (1999). "</a:t>
            </a:r>
            <a:r>
              <a:rPr lang="en-US" sz="1050" b="0" i="0" u="none" strike="noStrike" dirty="0">
                <a:solidFill>
                  <a:srgbClr val="3366BB"/>
                </a:solidFill>
                <a:effectLst/>
                <a:latin typeface="Arial" panose="020B0604020202020204" pitchFamily="34" charset="0"/>
                <a:hlinkClick r:id="rId3"/>
              </a:rPr>
              <a:t>A big-picture look at enterprise architectures</a:t>
            </a:r>
            <a:r>
              <a:rPr lang="en-US" sz="1050" b="0" i="0" dirty="0">
                <a:solidFill>
                  <a:srgbClr val="202122"/>
                </a:solidFill>
                <a:effectLst/>
                <a:latin typeface="Arial" panose="020B0604020202020204" pitchFamily="34" charset="0"/>
              </a:rPr>
              <a:t>." </a:t>
            </a:r>
            <a:r>
              <a:rPr lang="en-US" sz="1050" b="0" i="1" dirty="0">
                <a:solidFill>
                  <a:srgbClr val="202122"/>
                </a:solidFill>
                <a:effectLst/>
                <a:latin typeface="Arial" panose="020B0604020202020204" pitchFamily="34" charset="0"/>
              </a:rPr>
              <a:t>IT professional</a:t>
            </a:r>
            <a:r>
              <a:rPr lang="en-US" sz="1050" b="0" i="0" dirty="0">
                <a:solidFill>
                  <a:srgbClr val="202122"/>
                </a:solidFill>
                <a:effectLst/>
                <a:latin typeface="Arial" panose="020B0604020202020204" pitchFamily="34" charset="0"/>
              </a:rPr>
              <a:t> Vol 1 (1). p. 35-42.</a:t>
            </a:r>
            <a:r>
              <a:rPr lang="en-US" sz="1100" dirty="0">
                <a:solidFill>
                  <a:srgbClr val="202122"/>
                </a:solidFill>
                <a:latin typeface="Arial" panose="020B0604020202020204" pitchFamily="34" charset="0"/>
              </a:rPr>
              <a:t>)</a:t>
            </a:r>
          </a:p>
          <a:p>
            <a:pPr marL="101600" indent="0">
              <a:buNone/>
            </a:pPr>
            <a:br>
              <a:rPr lang="en-US" sz="2400" i="0" dirty="0">
                <a:solidFill>
                  <a:srgbClr val="000000"/>
                </a:solidFill>
                <a:effectLst/>
                <a:latin typeface="+mj-lt"/>
              </a:rPr>
            </a:br>
            <a:r>
              <a:rPr lang="en-US" sz="2000" b="0" i="0" dirty="0">
                <a:solidFill>
                  <a:srgbClr val="202122"/>
                </a:solidFill>
                <a:effectLst/>
                <a:latin typeface="Arial" panose="020B0604020202020204" pitchFamily="34" charset="0"/>
              </a:rPr>
              <a:t> </a:t>
            </a:r>
            <a:r>
              <a:rPr lang="en-US" dirty="0">
                <a:solidFill>
                  <a:srgbClr val="202122"/>
                </a:solidFill>
                <a:latin typeface="+mj-lt"/>
                <a:cs typeface="Andalus" panose="02020603050405020304" pitchFamily="18" charset="-78"/>
              </a:rPr>
              <a:t>Architecture represents the significant design decisions that shape a system, where significant is measured by cost of change.</a:t>
            </a:r>
          </a:p>
          <a:p>
            <a:pPr marL="101600" indent="0">
              <a:buNone/>
            </a:pPr>
            <a:r>
              <a:rPr lang="en-US" sz="1100" dirty="0">
                <a:solidFill>
                  <a:srgbClr val="202122"/>
                </a:solidFill>
                <a:latin typeface="Arial" panose="020B0604020202020204" pitchFamily="34" charset="0"/>
              </a:rPr>
              <a:t>(</a:t>
            </a:r>
            <a:r>
              <a:rPr lang="en-US" sz="1050" b="0" i="0" u="none" strike="noStrike" dirty="0">
                <a:solidFill>
                  <a:srgbClr val="0645AD"/>
                </a:solidFill>
                <a:effectLst/>
                <a:latin typeface="Arial" panose="020B0604020202020204" pitchFamily="34" charset="0"/>
                <a:hlinkClick r:id="rId4" tooltip="Grady Booch"/>
              </a:rPr>
              <a:t>Grady </a:t>
            </a:r>
            <a:r>
              <a:rPr lang="en-US" sz="1050" b="0" i="0" u="none" strike="noStrike" dirty="0" err="1">
                <a:solidFill>
                  <a:srgbClr val="0645AD"/>
                </a:solidFill>
                <a:effectLst/>
                <a:latin typeface="Arial" panose="020B0604020202020204" pitchFamily="34" charset="0"/>
                <a:hlinkClick r:id="rId4" tooltip="Grady Booch"/>
              </a:rPr>
              <a:t>Booch</a:t>
            </a:r>
            <a:r>
              <a:rPr lang="en-US" sz="1050" b="0" i="0" dirty="0">
                <a:solidFill>
                  <a:srgbClr val="202122"/>
                </a:solidFill>
                <a:effectLst/>
                <a:latin typeface="Arial" panose="020B0604020202020204" pitchFamily="34" charset="0"/>
              </a:rPr>
              <a:t> (1991) </a:t>
            </a:r>
            <a:r>
              <a:rPr lang="en-US" sz="1050" b="0" i="1" dirty="0">
                <a:solidFill>
                  <a:srgbClr val="202122"/>
                </a:solidFill>
                <a:effectLst/>
                <a:latin typeface="Arial" panose="020B0604020202020204" pitchFamily="34" charset="0"/>
              </a:rPr>
              <a:t>Object-Oriented Design: with Applications</a:t>
            </a:r>
            <a:r>
              <a:rPr lang="en-US" sz="1050" b="0" i="0" dirty="0">
                <a:solidFill>
                  <a:srgbClr val="202122"/>
                </a:solidFill>
                <a:effectLst/>
                <a:latin typeface="Arial" panose="020B0604020202020204" pitchFamily="34" charset="0"/>
              </a:rPr>
              <a:t>. p. 320</a:t>
            </a:r>
            <a:r>
              <a:rPr lang="en-US" sz="1100" dirty="0">
                <a:solidFill>
                  <a:srgbClr val="202122"/>
                </a:solidFill>
                <a:latin typeface="Arial" panose="020B0604020202020204" pitchFamily="34" charset="0"/>
              </a:rPr>
              <a:t>)</a:t>
            </a:r>
          </a:p>
        </p:txBody>
      </p:sp>
      <p:sp>
        <p:nvSpPr>
          <p:cNvPr id="5" name="Slide Number Placeholder 4">
            <a:extLst>
              <a:ext uri="{FF2B5EF4-FFF2-40B4-BE49-F238E27FC236}">
                <a16:creationId xmlns:a16="http://schemas.microsoft.com/office/drawing/2014/main" id="{17144588-4D97-4ED2-B840-900189FF886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425506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40965" y="808850"/>
            <a:ext cx="5478466" cy="584775"/>
          </a:xfrm>
          <a:prstGeom prst="rect">
            <a:avLst/>
          </a:prstGeom>
          <a:noFill/>
        </p:spPr>
        <p:txBody>
          <a:bodyPr wrap="square" rtlCol="0">
            <a:spAutoFit/>
          </a:bodyPr>
          <a:lstStyle/>
          <a:p>
            <a:r>
              <a:rPr lang="en-US" sz="1800" b="1" i="0" dirty="0">
                <a:solidFill>
                  <a:schemeClr val="bg1"/>
                </a:solidFill>
                <a:effectLst/>
                <a:latin typeface="Arial-BoldMT"/>
              </a:rPr>
              <a:t>Fallacy #4: The Network Is Secure</a:t>
            </a:r>
            <a:r>
              <a:rPr lang="en-US" dirty="0">
                <a:solidFill>
                  <a:schemeClr val="bg1"/>
                </a:solidFill>
              </a:rPr>
              <a:t> </a:t>
            </a:r>
            <a:br>
              <a:rPr lang="en-US" dirty="0">
                <a:solidFill>
                  <a:schemeClr val="bg1"/>
                </a:solidFill>
              </a:rPr>
            </a:br>
            <a:endParaRPr lang="en-US" dirty="0">
              <a:solidFill>
                <a:schemeClr val="bg1"/>
              </a:solidFill>
            </a:endParaRPr>
          </a:p>
        </p:txBody>
      </p:sp>
      <p:pic>
        <p:nvPicPr>
          <p:cNvPr id="6" name="Picture 5">
            <a:extLst>
              <a:ext uri="{FF2B5EF4-FFF2-40B4-BE49-F238E27FC236}">
                <a16:creationId xmlns:a16="http://schemas.microsoft.com/office/drawing/2014/main" id="{36528055-EF3B-0417-5D74-B39A133C9DCB}"/>
              </a:ext>
            </a:extLst>
          </p:cNvPr>
          <p:cNvPicPr>
            <a:picLocks noChangeAspect="1"/>
          </p:cNvPicPr>
          <p:nvPr/>
        </p:nvPicPr>
        <p:blipFill>
          <a:blip r:embed="rId2"/>
          <a:stretch>
            <a:fillRect/>
          </a:stretch>
        </p:blipFill>
        <p:spPr>
          <a:xfrm>
            <a:off x="982412" y="1565397"/>
            <a:ext cx="7360543" cy="2924403"/>
          </a:xfrm>
          <a:prstGeom prst="rect">
            <a:avLst/>
          </a:prstGeom>
        </p:spPr>
      </p:pic>
    </p:spTree>
    <p:extLst>
      <p:ext uri="{BB962C8B-B14F-4D97-AF65-F5344CB8AC3E}">
        <p14:creationId xmlns:p14="http://schemas.microsoft.com/office/powerpoint/2010/main" val="1362510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93864" y="718165"/>
            <a:ext cx="5478466" cy="892552"/>
          </a:xfrm>
          <a:prstGeom prst="rect">
            <a:avLst/>
          </a:prstGeom>
          <a:noFill/>
        </p:spPr>
        <p:txBody>
          <a:bodyPr wrap="square" rtlCol="0">
            <a:spAutoFit/>
          </a:bodyPr>
          <a:lstStyle/>
          <a:p>
            <a:r>
              <a:rPr lang="en-US" sz="1800" b="1" i="0" dirty="0">
                <a:solidFill>
                  <a:schemeClr val="bg1"/>
                </a:solidFill>
                <a:effectLst/>
                <a:latin typeface="Arial-BoldMT"/>
              </a:rPr>
              <a:t>Fallacy #5: </a:t>
            </a:r>
            <a:r>
              <a:rPr lang="en-US" sz="2400" b="0" i="0" dirty="0">
                <a:solidFill>
                  <a:schemeClr val="bg1"/>
                </a:solidFill>
                <a:effectLst/>
                <a:latin typeface="NEXT Book"/>
              </a:rPr>
              <a:t>Topology doesn't change</a:t>
            </a:r>
          </a:p>
          <a:p>
            <a:br>
              <a:rPr lang="en-US" dirty="0">
                <a:solidFill>
                  <a:schemeClr val="bg1"/>
                </a:solidFill>
              </a:rPr>
            </a:br>
            <a:endParaRPr lang="en-US" dirty="0">
              <a:solidFill>
                <a:schemeClr val="bg1"/>
              </a:solidFill>
            </a:endParaRPr>
          </a:p>
        </p:txBody>
      </p:sp>
      <p:pic>
        <p:nvPicPr>
          <p:cNvPr id="8" name="Picture 7">
            <a:extLst>
              <a:ext uri="{FF2B5EF4-FFF2-40B4-BE49-F238E27FC236}">
                <a16:creationId xmlns:a16="http://schemas.microsoft.com/office/drawing/2014/main" id="{60903A20-7359-7498-C04B-B492374E1A8A}"/>
              </a:ext>
            </a:extLst>
          </p:cNvPr>
          <p:cNvPicPr>
            <a:picLocks noChangeAspect="1"/>
          </p:cNvPicPr>
          <p:nvPr/>
        </p:nvPicPr>
        <p:blipFill>
          <a:blip r:embed="rId2"/>
          <a:stretch>
            <a:fillRect/>
          </a:stretch>
        </p:blipFill>
        <p:spPr>
          <a:xfrm>
            <a:off x="853944" y="1691458"/>
            <a:ext cx="7239630" cy="2643192"/>
          </a:xfrm>
          <a:prstGeom prst="rect">
            <a:avLst/>
          </a:prstGeom>
        </p:spPr>
      </p:pic>
    </p:spTree>
    <p:extLst>
      <p:ext uri="{BB962C8B-B14F-4D97-AF65-F5344CB8AC3E}">
        <p14:creationId xmlns:p14="http://schemas.microsoft.com/office/powerpoint/2010/main" val="1414749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40965" y="808850"/>
            <a:ext cx="5478466" cy="892552"/>
          </a:xfrm>
          <a:prstGeom prst="rect">
            <a:avLst/>
          </a:prstGeom>
          <a:noFill/>
        </p:spPr>
        <p:txBody>
          <a:bodyPr wrap="square" rtlCol="0">
            <a:spAutoFit/>
          </a:bodyPr>
          <a:lstStyle/>
          <a:p>
            <a:r>
              <a:rPr lang="en-US" sz="1800" b="1" i="0" dirty="0">
                <a:solidFill>
                  <a:schemeClr val="bg1"/>
                </a:solidFill>
                <a:effectLst/>
                <a:latin typeface="Arial-BoldMT"/>
              </a:rPr>
              <a:t>Fallacy #6: </a:t>
            </a:r>
            <a:r>
              <a:rPr lang="en-US" sz="2400" b="0" i="0" dirty="0">
                <a:solidFill>
                  <a:schemeClr val="bg1"/>
                </a:solidFill>
                <a:effectLst/>
                <a:latin typeface="NEXT Book"/>
              </a:rPr>
              <a:t>There is one administrator</a:t>
            </a:r>
          </a:p>
          <a:p>
            <a:br>
              <a:rPr lang="en-US" dirty="0">
                <a:solidFill>
                  <a:schemeClr val="bg1"/>
                </a:solidFill>
              </a:rPr>
            </a:br>
            <a:endParaRPr lang="en-US" dirty="0">
              <a:solidFill>
                <a:schemeClr val="bg1"/>
              </a:solidFill>
            </a:endParaRPr>
          </a:p>
        </p:txBody>
      </p:sp>
      <p:pic>
        <p:nvPicPr>
          <p:cNvPr id="6" name="Picture 5">
            <a:extLst>
              <a:ext uri="{FF2B5EF4-FFF2-40B4-BE49-F238E27FC236}">
                <a16:creationId xmlns:a16="http://schemas.microsoft.com/office/drawing/2014/main" id="{6AEC4559-3A54-D4BE-EF9B-A3B35EAB954C}"/>
              </a:ext>
            </a:extLst>
          </p:cNvPr>
          <p:cNvPicPr>
            <a:picLocks noChangeAspect="1"/>
          </p:cNvPicPr>
          <p:nvPr/>
        </p:nvPicPr>
        <p:blipFill>
          <a:blip r:embed="rId2"/>
          <a:stretch>
            <a:fillRect/>
          </a:stretch>
        </p:blipFill>
        <p:spPr>
          <a:xfrm>
            <a:off x="5750895" y="1511405"/>
            <a:ext cx="3199223" cy="2723354"/>
          </a:xfrm>
          <a:prstGeom prst="rect">
            <a:avLst/>
          </a:prstGeom>
        </p:spPr>
      </p:pic>
      <p:sp>
        <p:nvSpPr>
          <p:cNvPr id="8" name="TextBox 7">
            <a:extLst>
              <a:ext uri="{FF2B5EF4-FFF2-40B4-BE49-F238E27FC236}">
                <a16:creationId xmlns:a16="http://schemas.microsoft.com/office/drawing/2014/main" id="{84B587EC-D28E-11AC-5EDB-DCA16F3DFD90}"/>
              </a:ext>
            </a:extLst>
          </p:cNvPr>
          <p:cNvSpPr txBox="1"/>
          <p:nvPr/>
        </p:nvSpPr>
        <p:spPr>
          <a:xfrm>
            <a:off x="838830" y="1701402"/>
            <a:ext cx="4579556" cy="1815882"/>
          </a:xfrm>
          <a:prstGeom prst="rect">
            <a:avLst/>
          </a:prstGeom>
          <a:noFill/>
        </p:spPr>
        <p:txBody>
          <a:bodyPr wrap="square">
            <a:spAutoFit/>
          </a:bodyPr>
          <a:lstStyle/>
          <a:p>
            <a:r>
              <a:rPr lang="en-US" b="0" i="0" dirty="0">
                <a:solidFill>
                  <a:srgbClr val="161513"/>
                </a:solidFill>
                <a:effectLst/>
                <a:latin typeface="OracleSansVF"/>
              </a:rPr>
              <a:t>Put governance in place that makes it easy to troubleshoot any issues that arise</a:t>
            </a:r>
            <a:endParaRPr lang="en-US" dirty="0">
              <a:solidFill>
                <a:srgbClr val="292831"/>
              </a:solidFill>
              <a:latin typeface="NEXT Book"/>
            </a:endParaRPr>
          </a:p>
          <a:p>
            <a:endParaRPr lang="en-US" dirty="0">
              <a:solidFill>
                <a:srgbClr val="292831"/>
              </a:solidFill>
              <a:latin typeface="NEXT Book"/>
            </a:endParaRPr>
          </a:p>
          <a:p>
            <a:r>
              <a:rPr lang="en-US" b="0" i="0" dirty="0">
                <a:solidFill>
                  <a:srgbClr val="161513"/>
                </a:solidFill>
                <a:effectLst/>
                <a:latin typeface="OracleSansVF"/>
              </a:rPr>
              <a:t>Modern cloud-native applications are composed of many services, working together but developed by different teams. It’s practically impossible for a single person to know and understand the whole application, let alone try to fix all the issues.</a:t>
            </a:r>
            <a:endParaRPr lang="en-US" dirty="0"/>
          </a:p>
        </p:txBody>
      </p:sp>
    </p:spTree>
    <p:extLst>
      <p:ext uri="{BB962C8B-B14F-4D97-AF65-F5344CB8AC3E}">
        <p14:creationId xmlns:p14="http://schemas.microsoft.com/office/powerpoint/2010/main" val="161033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40965" y="808850"/>
            <a:ext cx="5478466" cy="584775"/>
          </a:xfrm>
          <a:prstGeom prst="rect">
            <a:avLst/>
          </a:prstGeom>
          <a:noFill/>
        </p:spPr>
        <p:txBody>
          <a:bodyPr wrap="square" rtlCol="0">
            <a:spAutoFit/>
          </a:bodyPr>
          <a:lstStyle/>
          <a:p>
            <a:r>
              <a:rPr lang="en-US" sz="1800" b="1" i="0" dirty="0">
                <a:solidFill>
                  <a:schemeClr val="bg1"/>
                </a:solidFill>
                <a:effectLst/>
                <a:latin typeface="Arial-BoldMT"/>
              </a:rPr>
              <a:t>Fallacy #7:Transport Cost is zero</a:t>
            </a:r>
            <a:br>
              <a:rPr lang="en-US" dirty="0">
                <a:solidFill>
                  <a:schemeClr val="bg1"/>
                </a:solidFill>
              </a:rPr>
            </a:br>
            <a:endParaRPr lang="en-US" dirty="0">
              <a:solidFill>
                <a:schemeClr val="bg1"/>
              </a:solidFill>
            </a:endParaRPr>
          </a:p>
        </p:txBody>
      </p:sp>
      <p:pic>
        <p:nvPicPr>
          <p:cNvPr id="8" name="Picture 7">
            <a:extLst>
              <a:ext uri="{FF2B5EF4-FFF2-40B4-BE49-F238E27FC236}">
                <a16:creationId xmlns:a16="http://schemas.microsoft.com/office/drawing/2014/main" id="{D0657373-DD7F-4E98-BEEF-F524BE26024D}"/>
              </a:ext>
            </a:extLst>
          </p:cNvPr>
          <p:cNvPicPr>
            <a:picLocks noChangeAspect="1"/>
          </p:cNvPicPr>
          <p:nvPr/>
        </p:nvPicPr>
        <p:blipFill>
          <a:blip r:embed="rId2"/>
          <a:stretch>
            <a:fillRect/>
          </a:stretch>
        </p:blipFill>
        <p:spPr>
          <a:xfrm>
            <a:off x="5048093" y="1545752"/>
            <a:ext cx="3783011" cy="2713328"/>
          </a:xfrm>
          <a:prstGeom prst="rect">
            <a:avLst/>
          </a:prstGeom>
        </p:spPr>
      </p:pic>
      <p:sp>
        <p:nvSpPr>
          <p:cNvPr id="10" name="TextBox 9">
            <a:extLst>
              <a:ext uri="{FF2B5EF4-FFF2-40B4-BE49-F238E27FC236}">
                <a16:creationId xmlns:a16="http://schemas.microsoft.com/office/drawing/2014/main" id="{BD9AC1EF-BF12-930B-925B-7CEF7E29D478}"/>
              </a:ext>
            </a:extLst>
          </p:cNvPr>
          <p:cNvSpPr txBox="1"/>
          <p:nvPr/>
        </p:nvSpPr>
        <p:spPr>
          <a:xfrm>
            <a:off x="619677" y="1933705"/>
            <a:ext cx="4579556" cy="523220"/>
          </a:xfrm>
          <a:prstGeom prst="rect">
            <a:avLst/>
          </a:prstGeom>
          <a:noFill/>
        </p:spPr>
        <p:txBody>
          <a:bodyPr wrap="square">
            <a:spAutoFit/>
          </a:bodyPr>
          <a:lstStyle/>
          <a:p>
            <a:r>
              <a:rPr lang="en-US" b="0" i="0" dirty="0">
                <a:solidFill>
                  <a:srgbClr val="161513"/>
                </a:solidFill>
                <a:effectLst/>
                <a:latin typeface="OracleSansVF"/>
              </a:rPr>
              <a:t>There’s a cost to object serialization and deserialization. Both operations can be expensive in terms of performance</a:t>
            </a:r>
            <a:endParaRPr lang="en-US" dirty="0"/>
          </a:p>
        </p:txBody>
      </p:sp>
    </p:spTree>
    <p:extLst>
      <p:ext uri="{BB962C8B-B14F-4D97-AF65-F5344CB8AC3E}">
        <p14:creationId xmlns:p14="http://schemas.microsoft.com/office/powerpoint/2010/main" val="214749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sp>
        <p:nvSpPr>
          <p:cNvPr id="4" name="TextBox 3">
            <a:extLst>
              <a:ext uri="{FF2B5EF4-FFF2-40B4-BE49-F238E27FC236}">
                <a16:creationId xmlns:a16="http://schemas.microsoft.com/office/drawing/2014/main" id="{9DFDF9E9-1D8A-B880-0B09-8FB5D362822A}"/>
              </a:ext>
            </a:extLst>
          </p:cNvPr>
          <p:cNvSpPr txBox="1"/>
          <p:nvPr/>
        </p:nvSpPr>
        <p:spPr>
          <a:xfrm flipH="1">
            <a:off x="740965" y="808850"/>
            <a:ext cx="5478466" cy="892552"/>
          </a:xfrm>
          <a:prstGeom prst="rect">
            <a:avLst/>
          </a:prstGeom>
          <a:noFill/>
        </p:spPr>
        <p:txBody>
          <a:bodyPr wrap="square" rtlCol="0">
            <a:spAutoFit/>
          </a:bodyPr>
          <a:lstStyle/>
          <a:p>
            <a:r>
              <a:rPr lang="en-US" sz="1800" b="1" i="0" dirty="0">
                <a:solidFill>
                  <a:schemeClr val="bg1"/>
                </a:solidFill>
                <a:effectLst/>
                <a:latin typeface="Arial-BoldMT"/>
              </a:rPr>
              <a:t>Fallacy #8: </a:t>
            </a:r>
            <a:r>
              <a:rPr lang="en-US" sz="2400" b="0" i="0" dirty="0">
                <a:solidFill>
                  <a:schemeClr val="bg1"/>
                </a:solidFill>
                <a:effectLst/>
                <a:latin typeface="NEXT Book"/>
              </a:rPr>
              <a:t>The network is homogeneous</a:t>
            </a:r>
          </a:p>
          <a:p>
            <a:br>
              <a:rPr lang="en-US" dirty="0">
                <a:solidFill>
                  <a:schemeClr val="bg1"/>
                </a:solidFill>
              </a:rPr>
            </a:br>
            <a:endParaRPr lang="en-US" dirty="0">
              <a:solidFill>
                <a:schemeClr val="bg1"/>
              </a:solidFill>
            </a:endParaRPr>
          </a:p>
        </p:txBody>
      </p:sp>
      <p:pic>
        <p:nvPicPr>
          <p:cNvPr id="6" name="Picture 5">
            <a:extLst>
              <a:ext uri="{FF2B5EF4-FFF2-40B4-BE49-F238E27FC236}">
                <a16:creationId xmlns:a16="http://schemas.microsoft.com/office/drawing/2014/main" id="{8B549E10-7532-9A65-9E1D-7EA4C91254ED}"/>
              </a:ext>
            </a:extLst>
          </p:cNvPr>
          <p:cNvPicPr>
            <a:picLocks noChangeAspect="1"/>
          </p:cNvPicPr>
          <p:nvPr/>
        </p:nvPicPr>
        <p:blipFill>
          <a:blip r:embed="rId2"/>
          <a:stretch>
            <a:fillRect/>
          </a:stretch>
        </p:blipFill>
        <p:spPr>
          <a:xfrm>
            <a:off x="4284833" y="1521015"/>
            <a:ext cx="4323265" cy="2730508"/>
          </a:xfrm>
          <a:prstGeom prst="rect">
            <a:avLst/>
          </a:prstGeom>
        </p:spPr>
      </p:pic>
      <p:sp>
        <p:nvSpPr>
          <p:cNvPr id="8" name="TextBox 7">
            <a:extLst>
              <a:ext uri="{FF2B5EF4-FFF2-40B4-BE49-F238E27FC236}">
                <a16:creationId xmlns:a16="http://schemas.microsoft.com/office/drawing/2014/main" id="{759735FA-9F17-E52D-73D6-456716F8F29D}"/>
              </a:ext>
            </a:extLst>
          </p:cNvPr>
          <p:cNvSpPr txBox="1"/>
          <p:nvPr/>
        </p:nvSpPr>
        <p:spPr>
          <a:xfrm>
            <a:off x="687690" y="1701402"/>
            <a:ext cx="3884310" cy="1169551"/>
          </a:xfrm>
          <a:prstGeom prst="rect">
            <a:avLst/>
          </a:prstGeom>
          <a:noFill/>
        </p:spPr>
        <p:txBody>
          <a:bodyPr wrap="square">
            <a:spAutoFit/>
          </a:bodyPr>
          <a:lstStyle/>
          <a:p>
            <a:r>
              <a:rPr lang="en-US" b="0" i="0" dirty="0">
                <a:solidFill>
                  <a:srgbClr val="161513"/>
                </a:solidFill>
                <a:effectLst/>
                <a:latin typeface="OracleSansVF"/>
              </a:rPr>
              <a:t>You can’t assume that the network hardware always stays the same. The key point is to focus on standard protocols so that components can communicate, regardless of the hardware</a:t>
            </a:r>
            <a:br>
              <a:rPr lang="en-US" dirty="0"/>
            </a:br>
            <a:endParaRPr lang="en-US" dirty="0"/>
          </a:p>
        </p:txBody>
      </p:sp>
    </p:spTree>
    <p:extLst>
      <p:ext uri="{BB962C8B-B14F-4D97-AF65-F5344CB8AC3E}">
        <p14:creationId xmlns:p14="http://schemas.microsoft.com/office/powerpoint/2010/main" val="3709262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6B52-8554-466D-9DC9-3622B9A684D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Microservices</a:t>
            </a:r>
          </a:p>
        </p:txBody>
      </p:sp>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dirty="0"/>
          </a:p>
        </p:txBody>
      </p:sp>
      <p:pic>
        <p:nvPicPr>
          <p:cNvPr id="12290" name="Picture 2" descr="A Brief History of Microservices - DATAVERSITY">
            <a:extLst>
              <a:ext uri="{FF2B5EF4-FFF2-40B4-BE49-F238E27FC236}">
                <a16:creationId xmlns:a16="http://schemas.microsoft.com/office/drawing/2014/main" id="{6A99D8C9-C2A2-302C-DA7F-02ABF6988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458" y="1398050"/>
            <a:ext cx="6098321" cy="304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169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6B52-8554-466D-9DC9-3622B9A684D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Microservices</a:t>
            </a:r>
          </a:p>
        </p:txBody>
      </p:sp>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dirty="0"/>
          </a:p>
        </p:txBody>
      </p:sp>
      <p:pic>
        <p:nvPicPr>
          <p:cNvPr id="6" name="Picture 5">
            <a:extLst>
              <a:ext uri="{FF2B5EF4-FFF2-40B4-BE49-F238E27FC236}">
                <a16:creationId xmlns:a16="http://schemas.microsoft.com/office/drawing/2014/main" id="{6724B736-6E1E-0116-4883-0CA73AC58C13}"/>
              </a:ext>
            </a:extLst>
          </p:cNvPr>
          <p:cNvPicPr>
            <a:picLocks noChangeAspect="1"/>
          </p:cNvPicPr>
          <p:nvPr/>
        </p:nvPicPr>
        <p:blipFill>
          <a:blip r:embed="rId3"/>
          <a:stretch>
            <a:fillRect/>
          </a:stretch>
        </p:blipFill>
        <p:spPr>
          <a:xfrm>
            <a:off x="4440620" y="1375541"/>
            <a:ext cx="4063634" cy="3596981"/>
          </a:xfrm>
          <a:prstGeom prst="rect">
            <a:avLst/>
          </a:prstGeom>
        </p:spPr>
      </p:pic>
      <p:pic>
        <p:nvPicPr>
          <p:cNvPr id="9" name="Picture 8">
            <a:extLst>
              <a:ext uri="{FF2B5EF4-FFF2-40B4-BE49-F238E27FC236}">
                <a16:creationId xmlns:a16="http://schemas.microsoft.com/office/drawing/2014/main" id="{B2F73828-CA3F-18EA-1C8D-221881A933FB}"/>
              </a:ext>
            </a:extLst>
          </p:cNvPr>
          <p:cNvPicPr>
            <a:picLocks noChangeAspect="1"/>
          </p:cNvPicPr>
          <p:nvPr/>
        </p:nvPicPr>
        <p:blipFill>
          <a:blip r:embed="rId4"/>
          <a:stretch>
            <a:fillRect/>
          </a:stretch>
        </p:blipFill>
        <p:spPr>
          <a:xfrm>
            <a:off x="661100" y="1318000"/>
            <a:ext cx="3710940" cy="3380120"/>
          </a:xfrm>
          <a:prstGeom prst="rect">
            <a:avLst/>
          </a:prstGeom>
        </p:spPr>
      </p:pic>
    </p:spTree>
    <p:extLst>
      <p:ext uri="{BB962C8B-B14F-4D97-AF65-F5344CB8AC3E}">
        <p14:creationId xmlns:p14="http://schemas.microsoft.com/office/powerpoint/2010/main" val="2980677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6B52-8554-466D-9DC9-3622B9A684D6}"/>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Advantage of Microservices</a:t>
            </a:r>
          </a:p>
        </p:txBody>
      </p:sp>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dirty="0"/>
          </a:p>
        </p:txBody>
      </p:sp>
      <p:pic>
        <p:nvPicPr>
          <p:cNvPr id="7" name="Picture 6">
            <a:extLst>
              <a:ext uri="{FF2B5EF4-FFF2-40B4-BE49-F238E27FC236}">
                <a16:creationId xmlns:a16="http://schemas.microsoft.com/office/drawing/2014/main" id="{2BF0C54D-B9FA-421B-9725-94A85FDD57B7}"/>
              </a:ext>
            </a:extLst>
          </p:cNvPr>
          <p:cNvPicPr>
            <a:picLocks noChangeAspect="1"/>
          </p:cNvPicPr>
          <p:nvPr/>
        </p:nvPicPr>
        <p:blipFill>
          <a:blip r:embed="rId2"/>
          <a:stretch>
            <a:fillRect/>
          </a:stretch>
        </p:blipFill>
        <p:spPr>
          <a:xfrm>
            <a:off x="2521671" y="1441094"/>
            <a:ext cx="4122057" cy="3048706"/>
          </a:xfrm>
          <a:prstGeom prst="rect">
            <a:avLst/>
          </a:prstGeom>
        </p:spPr>
      </p:pic>
    </p:spTree>
    <p:extLst>
      <p:ext uri="{BB962C8B-B14F-4D97-AF65-F5344CB8AC3E}">
        <p14:creationId xmlns:p14="http://schemas.microsoft.com/office/powerpoint/2010/main" val="1237233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8437-CF6F-4F58-9B2F-07AEE4310813}"/>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Advantage of Microservices </a:t>
            </a:r>
            <a:endParaRPr lang="en-US" dirty="0"/>
          </a:p>
        </p:txBody>
      </p:sp>
      <p:sp>
        <p:nvSpPr>
          <p:cNvPr id="3" name="Text Placeholder 2">
            <a:extLst>
              <a:ext uri="{FF2B5EF4-FFF2-40B4-BE49-F238E27FC236}">
                <a16:creationId xmlns:a16="http://schemas.microsoft.com/office/drawing/2014/main" id="{BFC628F8-7807-4835-891D-0BE902FA45B0}"/>
              </a:ext>
            </a:extLst>
          </p:cNvPr>
          <p:cNvSpPr>
            <a:spLocks noGrp="1"/>
          </p:cNvSpPr>
          <p:nvPr>
            <p:ph type="body" idx="1"/>
          </p:nvPr>
        </p:nvSpPr>
        <p:spPr>
          <a:xfrm>
            <a:off x="774204" y="1318000"/>
            <a:ext cx="8179296" cy="3469900"/>
          </a:xfrm>
        </p:spPr>
        <p:txBody>
          <a:bodyPr/>
          <a:lstStyle/>
          <a:p>
            <a:pPr>
              <a:lnSpc>
                <a:spcPct val="150000"/>
              </a:lnSpc>
            </a:pPr>
            <a:r>
              <a:rPr lang="en-US" sz="1800" b="0" i="0" dirty="0">
                <a:solidFill>
                  <a:srgbClr val="262626"/>
                </a:solidFill>
                <a:effectLst/>
                <a:latin typeface="+mj-lt"/>
              </a:rPr>
              <a:t>It enables the continuous delivery and deployment of large, complex applications.</a:t>
            </a:r>
          </a:p>
          <a:p>
            <a:pPr>
              <a:lnSpc>
                <a:spcPct val="150000"/>
              </a:lnSpc>
            </a:pPr>
            <a:r>
              <a:rPr lang="en-US" sz="1800" b="0" i="0" dirty="0">
                <a:solidFill>
                  <a:srgbClr val="262626"/>
                </a:solidFill>
                <a:effectLst/>
                <a:latin typeface="+mj-lt"/>
              </a:rPr>
              <a:t>Services are small and easily maintained.</a:t>
            </a:r>
          </a:p>
          <a:p>
            <a:pPr>
              <a:lnSpc>
                <a:spcPct val="150000"/>
              </a:lnSpc>
            </a:pPr>
            <a:r>
              <a:rPr lang="en-US" sz="1800" b="0" i="0" dirty="0">
                <a:solidFill>
                  <a:srgbClr val="CCA659"/>
                </a:solidFill>
                <a:effectLst/>
                <a:latin typeface="+mj-lt"/>
              </a:rPr>
              <a:t> </a:t>
            </a:r>
            <a:r>
              <a:rPr lang="en-US" sz="1800" b="0" i="0" dirty="0">
                <a:solidFill>
                  <a:srgbClr val="262626"/>
                </a:solidFill>
                <a:effectLst/>
                <a:latin typeface="+mj-lt"/>
              </a:rPr>
              <a:t>Services are independently deployable.</a:t>
            </a:r>
          </a:p>
          <a:p>
            <a:pPr>
              <a:lnSpc>
                <a:spcPct val="150000"/>
              </a:lnSpc>
            </a:pPr>
            <a:r>
              <a:rPr lang="en-US" sz="1800" b="0" i="0" dirty="0">
                <a:solidFill>
                  <a:srgbClr val="CCA659"/>
                </a:solidFill>
                <a:effectLst/>
                <a:latin typeface="+mj-lt"/>
              </a:rPr>
              <a:t> </a:t>
            </a:r>
            <a:r>
              <a:rPr lang="en-US" sz="1800" b="0" i="0" dirty="0">
                <a:solidFill>
                  <a:srgbClr val="262626"/>
                </a:solidFill>
                <a:effectLst/>
                <a:latin typeface="+mj-lt"/>
              </a:rPr>
              <a:t>Services are independently scalable.</a:t>
            </a:r>
          </a:p>
          <a:p>
            <a:pPr>
              <a:lnSpc>
                <a:spcPct val="150000"/>
              </a:lnSpc>
            </a:pPr>
            <a:r>
              <a:rPr lang="en-US" sz="1800" b="0" i="0" dirty="0">
                <a:solidFill>
                  <a:srgbClr val="262626"/>
                </a:solidFill>
                <a:effectLst/>
                <a:latin typeface="+mj-lt"/>
              </a:rPr>
              <a:t>The microservice architecture enables teams to be autonomous.</a:t>
            </a:r>
          </a:p>
          <a:p>
            <a:pPr>
              <a:lnSpc>
                <a:spcPct val="150000"/>
              </a:lnSpc>
            </a:pPr>
            <a:r>
              <a:rPr lang="en-US" sz="1800" b="0" i="0" dirty="0">
                <a:solidFill>
                  <a:srgbClr val="262626"/>
                </a:solidFill>
                <a:effectLst/>
                <a:latin typeface="+mj-lt"/>
              </a:rPr>
              <a:t>It allows easy experimenting and adoption of new technologies.</a:t>
            </a:r>
          </a:p>
          <a:p>
            <a:pPr>
              <a:lnSpc>
                <a:spcPct val="150000"/>
              </a:lnSpc>
            </a:pPr>
            <a:r>
              <a:rPr lang="en-US" sz="1800" b="0" i="0" dirty="0">
                <a:solidFill>
                  <a:srgbClr val="262626"/>
                </a:solidFill>
                <a:effectLst/>
                <a:latin typeface="+mj-lt"/>
              </a:rPr>
              <a:t>It has better fault isolation</a:t>
            </a:r>
            <a:r>
              <a:rPr lang="en-US" sz="1800" dirty="0">
                <a:latin typeface="+mj-lt"/>
              </a:rPr>
              <a:t> </a:t>
            </a:r>
            <a:br>
              <a:rPr lang="en-US" sz="1800" dirty="0"/>
            </a:br>
            <a:br>
              <a:rPr lang="en-US" sz="1800" b="0" i="0" dirty="0">
                <a:solidFill>
                  <a:srgbClr val="262626"/>
                </a:solidFill>
                <a:effectLst/>
                <a:latin typeface="+mj-lt"/>
              </a:rPr>
            </a:br>
            <a:endParaRPr lang="en-US" sz="1800" dirty="0">
              <a:solidFill>
                <a:srgbClr val="262626"/>
              </a:solidFill>
              <a:latin typeface="+mj-lt"/>
            </a:endParaRPr>
          </a:p>
          <a:p>
            <a:endParaRPr lang="en-US" sz="1800" b="0" i="0" dirty="0">
              <a:solidFill>
                <a:srgbClr val="262626"/>
              </a:solidFill>
              <a:effectLst/>
              <a:latin typeface="+mj-lt"/>
            </a:endParaRPr>
          </a:p>
          <a:p>
            <a:endParaRPr lang="en-US" sz="1800" b="0" i="0" dirty="0">
              <a:solidFill>
                <a:srgbClr val="262626"/>
              </a:solidFill>
              <a:effectLst/>
              <a:latin typeface="+mj-lt"/>
            </a:endParaRPr>
          </a:p>
          <a:p>
            <a:pPr marL="101600" indent="0">
              <a:buNone/>
            </a:pPr>
            <a:br>
              <a:rPr lang="en-US" sz="1800" b="0" i="0" dirty="0">
                <a:solidFill>
                  <a:srgbClr val="262626"/>
                </a:solidFill>
                <a:effectLst/>
                <a:latin typeface="+mj-lt"/>
              </a:rPr>
            </a:br>
            <a:r>
              <a:rPr lang="en-US" sz="1800" b="0" i="0" dirty="0">
                <a:solidFill>
                  <a:srgbClr val="CCA659"/>
                </a:solidFill>
                <a:effectLst/>
                <a:latin typeface="+mj-lt"/>
              </a:rPr>
              <a:t> </a:t>
            </a:r>
            <a:endParaRPr lang="en-US" dirty="0"/>
          </a:p>
        </p:txBody>
      </p:sp>
      <p:sp>
        <p:nvSpPr>
          <p:cNvPr id="5" name="Slide Number Placeholder 4">
            <a:extLst>
              <a:ext uri="{FF2B5EF4-FFF2-40B4-BE49-F238E27FC236}">
                <a16:creationId xmlns:a16="http://schemas.microsoft.com/office/drawing/2014/main" id="{E1DE9B6A-979F-4D18-B5F0-DFC8A86EE7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8735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661054" y="702400"/>
            <a:ext cx="8950325" cy="458074"/>
          </a:xfrm>
          <a:prstGeom prst="rect">
            <a:avLst/>
          </a:prstGeom>
          <a:noFill/>
        </p:spPr>
        <p:txBody>
          <a:bodyPr wrap="square">
            <a:spAutoFit/>
          </a:bodyPr>
          <a:lstStyle/>
          <a:p>
            <a:pPr>
              <a:lnSpc>
                <a:spcPct val="150000"/>
              </a:lnSpc>
            </a:pPr>
            <a:r>
              <a:rPr lang="en-US" sz="1800" b="0" i="0" dirty="0">
                <a:solidFill>
                  <a:schemeClr val="bg1"/>
                </a:solidFill>
                <a:effectLst/>
                <a:latin typeface="+mj-lt"/>
              </a:rPr>
              <a:t>It enables the continuous delivery and deployment of large, complex applications</a:t>
            </a:r>
          </a:p>
        </p:txBody>
      </p:sp>
      <p:sp>
        <p:nvSpPr>
          <p:cNvPr id="8" name="TextBox 7">
            <a:extLst>
              <a:ext uri="{FF2B5EF4-FFF2-40B4-BE49-F238E27FC236}">
                <a16:creationId xmlns:a16="http://schemas.microsoft.com/office/drawing/2014/main" id="{9D2D6077-0B55-4C41-B58B-E24CCE6FC560}"/>
              </a:ext>
            </a:extLst>
          </p:cNvPr>
          <p:cNvSpPr txBox="1"/>
          <p:nvPr/>
        </p:nvSpPr>
        <p:spPr>
          <a:xfrm>
            <a:off x="833437" y="1797943"/>
            <a:ext cx="7477125" cy="2056782"/>
          </a:xfrm>
          <a:prstGeom prst="rect">
            <a:avLst/>
          </a:prstGeom>
          <a:noFill/>
        </p:spPr>
        <p:txBody>
          <a:bodyPr wrap="square">
            <a:spAutoFit/>
          </a:bodyPr>
          <a:lstStyle/>
          <a:p>
            <a:r>
              <a:rPr lang="en-US" sz="2000" b="1" i="1" dirty="0">
                <a:solidFill>
                  <a:schemeClr val="accent4">
                    <a:lumMod val="75000"/>
                  </a:schemeClr>
                </a:solidFill>
                <a:effectLst/>
                <a:latin typeface="+mj-lt"/>
              </a:rPr>
              <a:t>It has the testability required by continuous delivery/deployment</a:t>
            </a:r>
            <a:endParaRPr lang="en-US" dirty="0">
              <a:solidFill>
                <a:srgbClr val="262626"/>
              </a:solidFill>
              <a:latin typeface="+mj-lt"/>
            </a:endParaRPr>
          </a:p>
          <a:p>
            <a:pPr>
              <a:lnSpc>
                <a:spcPct val="200000"/>
              </a:lnSpc>
            </a:pPr>
            <a:r>
              <a:rPr lang="en-US" sz="1400" b="1" i="0" dirty="0">
                <a:solidFill>
                  <a:srgbClr val="262626"/>
                </a:solidFill>
                <a:effectLst/>
                <a:latin typeface="+mj-lt"/>
              </a:rPr>
              <a:t>Automated testing </a:t>
            </a:r>
            <a:r>
              <a:rPr lang="en-US" sz="1400" b="0" i="0" dirty="0">
                <a:solidFill>
                  <a:srgbClr val="262626"/>
                </a:solidFill>
                <a:effectLst/>
                <a:latin typeface="+mj-lt"/>
              </a:rPr>
              <a:t>is a key practice of continuous delivery/deployment. Because each service in a microservice architecture is relatively small, automated tests are much easier to write and faster to execute. As a result, the application will have fewer bugs</a:t>
            </a:r>
            <a:r>
              <a:rPr lang="en-US" dirty="0">
                <a:latin typeface="+mj-lt"/>
              </a:rPr>
              <a:t> </a:t>
            </a:r>
            <a:br>
              <a:rPr lang="en-US" dirty="0"/>
            </a:br>
            <a:endParaRPr lang="en-US" dirty="0"/>
          </a:p>
        </p:txBody>
      </p:sp>
    </p:spTree>
    <p:extLst>
      <p:ext uri="{BB962C8B-B14F-4D97-AF65-F5344CB8AC3E}">
        <p14:creationId xmlns:p14="http://schemas.microsoft.com/office/powerpoint/2010/main" val="97388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5" name="Google Shape;525;p1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dirty="0"/>
          </a:p>
        </p:txBody>
      </p:sp>
      <p:sp>
        <p:nvSpPr>
          <p:cNvPr id="8" name="Text Placeholder 3">
            <a:extLst>
              <a:ext uri="{FF2B5EF4-FFF2-40B4-BE49-F238E27FC236}">
                <a16:creationId xmlns:a16="http://schemas.microsoft.com/office/drawing/2014/main" id="{5C04AFE1-6BCB-4CFA-8DFE-E58E64CD2130}"/>
              </a:ext>
            </a:extLst>
          </p:cNvPr>
          <p:cNvSpPr txBox="1">
            <a:spLocks/>
          </p:cNvSpPr>
          <p:nvPr/>
        </p:nvSpPr>
        <p:spPr>
          <a:xfrm>
            <a:off x="2881423" y="4690011"/>
            <a:ext cx="5758891" cy="4456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lgn="r" rtl="1"/>
            <a:endParaRPr lang="en-US" sz="1050" dirty="0">
              <a:solidFill>
                <a:schemeClr val="tx2">
                  <a:lumMod val="10000"/>
                </a:schemeClr>
              </a:solidFill>
              <a:cs typeface="B Nazanin" panose="00000400000000000000" pitchFamily="2" charset="-78"/>
            </a:endParaRPr>
          </a:p>
        </p:txBody>
      </p:sp>
      <p:sp>
        <p:nvSpPr>
          <p:cNvPr id="17" name="Title 10">
            <a:extLst>
              <a:ext uri="{FF2B5EF4-FFF2-40B4-BE49-F238E27FC236}">
                <a16:creationId xmlns:a16="http://schemas.microsoft.com/office/drawing/2014/main" id="{BE493BE5-5163-4324-BA19-08AF66FDC790}"/>
              </a:ext>
            </a:extLst>
          </p:cNvPr>
          <p:cNvSpPr>
            <a:spLocks noGrp="1"/>
          </p:cNvSpPr>
          <p:nvPr>
            <p:ph type="title"/>
          </p:nvPr>
        </p:nvSpPr>
        <p:spPr>
          <a:xfrm>
            <a:off x="1703741" y="714873"/>
            <a:ext cx="6192124" cy="497100"/>
          </a:xfrm>
        </p:spPr>
        <p:txBody>
          <a:bodyPr/>
          <a:lstStyle/>
          <a:p>
            <a:pPr algn="ctr" rtl="1"/>
            <a:r>
              <a:rPr lang="en-US" sz="2800" b="1" dirty="0">
                <a:solidFill>
                  <a:schemeClr val="bg1"/>
                </a:solidFill>
                <a:latin typeface="+mn-lt"/>
                <a:cs typeface="Arial" panose="020B0604020202020204" pitchFamily="34" charset="0"/>
              </a:rPr>
              <a:t>Architectural Style</a:t>
            </a:r>
            <a:endParaRPr lang="en-US" sz="2800" b="1" dirty="0">
              <a:solidFill>
                <a:schemeClr val="bg1"/>
              </a:solidFill>
              <a:latin typeface="+mn-lt"/>
              <a:cs typeface="B Nazanin" panose="00000400000000000000" pitchFamily="2" charset="-78"/>
            </a:endParaRPr>
          </a:p>
        </p:txBody>
      </p:sp>
      <p:pic>
        <p:nvPicPr>
          <p:cNvPr id="3074" name="Picture 2" descr="Iranian Architecture - Persia Advisor">
            <a:extLst>
              <a:ext uri="{FF2B5EF4-FFF2-40B4-BE49-F238E27FC236}">
                <a16:creationId xmlns:a16="http://schemas.microsoft.com/office/drawing/2014/main" id="{EEE9071D-4BCE-4844-B623-711AAF168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005" y="1412184"/>
            <a:ext cx="2748382" cy="182892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OW ROMAN ARCHITECTURE INFLUENCED MODERN ARCHITECTURE | by Bee Breeders  Architecture | Medium">
            <a:extLst>
              <a:ext uri="{FF2B5EF4-FFF2-40B4-BE49-F238E27FC236}">
                <a16:creationId xmlns:a16="http://schemas.microsoft.com/office/drawing/2014/main" id="{83DCD9CD-7404-4309-8B18-F7FD9B425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128" y="3424774"/>
            <a:ext cx="2375743" cy="135910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Retrospect on American Design: Modernist Architecture | Mitsubishi HVAC -  Heating &amp; Cooling Systems">
            <a:extLst>
              <a:ext uri="{FF2B5EF4-FFF2-40B4-BE49-F238E27FC236}">
                <a16:creationId xmlns:a16="http://schemas.microsoft.com/office/drawing/2014/main" id="{DAA4B8D0-DB98-4B82-AA0A-FC4039444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108" y="3427739"/>
            <a:ext cx="2544031" cy="13762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FB8166-ACEF-41EB-BC8B-60CC94F28AE0}"/>
              </a:ext>
            </a:extLst>
          </p:cNvPr>
          <p:cNvSpPr txBox="1"/>
          <p:nvPr/>
        </p:nvSpPr>
        <p:spPr>
          <a:xfrm>
            <a:off x="738613" y="1297436"/>
            <a:ext cx="4565910" cy="1833194"/>
          </a:xfrm>
          <a:prstGeom prst="rect">
            <a:avLst/>
          </a:prstGeom>
          <a:noFill/>
        </p:spPr>
        <p:txBody>
          <a:bodyPr wrap="square">
            <a:spAutoFit/>
          </a:bodyPr>
          <a:lstStyle/>
          <a:p>
            <a:pPr fontAlgn="base">
              <a:lnSpc>
                <a:spcPct val="250000"/>
              </a:lnSpc>
            </a:pPr>
            <a:r>
              <a:rPr lang="en-US" sz="1600" b="0" i="0" dirty="0">
                <a:solidFill>
                  <a:srgbClr val="202122"/>
                </a:solidFill>
                <a:effectLst/>
                <a:latin typeface="+mj-lt"/>
              </a:rPr>
              <a:t>An </a:t>
            </a:r>
            <a:r>
              <a:rPr lang="en-US" sz="1600" b="1" i="0" dirty="0">
                <a:solidFill>
                  <a:srgbClr val="202122"/>
                </a:solidFill>
                <a:effectLst/>
                <a:latin typeface="+mj-lt"/>
              </a:rPr>
              <a:t>architectural style</a:t>
            </a:r>
            <a:r>
              <a:rPr lang="en-US" sz="1600" b="0" i="0" dirty="0">
                <a:solidFill>
                  <a:srgbClr val="202122"/>
                </a:solidFill>
                <a:effectLst/>
                <a:latin typeface="+mj-lt"/>
              </a:rPr>
              <a:t> is a set of characteristics and features that make a structure notable or historically identifiable.</a:t>
            </a:r>
            <a:endParaRPr lang="en-US" sz="1600" b="0" i="0" dirty="0">
              <a:solidFill>
                <a:srgbClr val="333839"/>
              </a:solidFill>
              <a:effectLst/>
              <a:latin typeface="+mj-lt"/>
            </a:endParaRPr>
          </a:p>
        </p:txBody>
      </p:sp>
      <p:pic>
        <p:nvPicPr>
          <p:cNvPr id="3086" name="Picture 14" descr="Ancient Chinese Traditional Architectural Style, North China Stock Photo,  Picture And Royalty Free Image. Image 13533124.">
            <a:extLst>
              <a:ext uri="{FF2B5EF4-FFF2-40B4-BE49-F238E27FC236}">
                <a16:creationId xmlns:a16="http://schemas.microsoft.com/office/drawing/2014/main" id="{465396EE-8AFC-414B-9F0E-75A6061C6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150" y="3230735"/>
            <a:ext cx="2375744" cy="158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278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661054" y="702400"/>
            <a:ext cx="8950325" cy="458074"/>
          </a:xfrm>
          <a:prstGeom prst="rect">
            <a:avLst/>
          </a:prstGeom>
          <a:noFill/>
        </p:spPr>
        <p:txBody>
          <a:bodyPr wrap="square">
            <a:spAutoFit/>
          </a:bodyPr>
          <a:lstStyle/>
          <a:p>
            <a:pPr>
              <a:lnSpc>
                <a:spcPct val="150000"/>
              </a:lnSpc>
            </a:pPr>
            <a:r>
              <a:rPr lang="en-US" sz="1800" b="0" i="0" dirty="0">
                <a:solidFill>
                  <a:schemeClr val="bg1"/>
                </a:solidFill>
                <a:effectLst/>
                <a:latin typeface="+mj-lt"/>
              </a:rPr>
              <a:t>It enables the continuous delivery and deployment of large, complex applications</a:t>
            </a:r>
          </a:p>
        </p:txBody>
      </p:sp>
      <p:sp>
        <p:nvSpPr>
          <p:cNvPr id="8" name="TextBox 7">
            <a:extLst>
              <a:ext uri="{FF2B5EF4-FFF2-40B4-BE49-F238E27FC236}">
                <a16:creationId xmlns:a16="http://schemas.microsoft.com/office/drawing/2014/main" id="{9D2D6077-0B55-4C41-B58B-E24CCE6FC560}"/>
              </a:ext>
            </a:extLst>
          </p:cNvPr>
          <p:cNvSpPr txBox="1"/>
          <p:nvPr/>
        </p:nvSpPr>
        <p:spPr>
          <a:xfrm>
            <a:off x="815974" y="1556087"/>
            <a:ext cx="7553325" cy="3008324"/>
          </a:xfrm>
          <a:prstGeom prst="rect">
            <a:avLst/>
          </a:prstGeom>
          <a:noFill/>
        </p:spPr>
        <p:txBody>
          <a:bodyPr wrap="square">
            <a:spAutoFit/>
          </a:bodyPr>
          <a:lstStyle/>
          <a:p>
            <a:r>
              <a:rPr lang="en-US" sz="1800" b="1" i="1" dirty="0">
                <a:solidFill>
                  <a:schemeClr val="accent4">
                    <a:lumMod val="75000"/>
                  </a:schemeClr>
                </a:solidFill>
                <a:effectLst/>
                <a:latin typeface="+mj-lt"/>
              </a:rPr>
              <a:t>It has the </a:t>
            </a:r>
            <a:r>
              <a:rPr lang="en-US" sz="1800" b="1" i="1" dirty="0" err="1">
                <a:solidFill>
                  <a:schemeClr val="accent4">
                    <a:lumMod val="75000"/>
                  </a:schemeClr>
                </a:solidFill>
                <a:effectLst/>
                <a:latin typeface="+mj-lt"/>
              </a:rPr>
              <a:t>deployability</a:t>
            </a:r>
            <a:r>
              <a:rPr lang="en-US" sz="1800" b="1" i="1" dirty="0">
                <a:solidFill>
                  <a:schemeClr val="accent4">
                    <a:lumMod val="75000"/>
                  </a:schemeClr>
                </a:solidFill>
                <a:effectLst/>
                <a:latin typeface="+mj-lt"/>
              </a:rPr>
              <a:t> required by continuous delivery/deployment</a:t>
            </a:r>
          </a:p>
          <a:p>
            <a:endParaRPr lang="en-US" sz="1800" b="0" i="0" dirty="0">
              <a:solidFill>
                <a:srgbClr val="262626"/>
              </a:solidFill>
              <a:effectLst/>
              <a:latin typeface="+mj-lt"/>
            </a:endParaRPr>
          </a:p>
          <a:p>
            <a:pPr>
              <a:lnSpc>
                <a:spcPct val="150000"/>
              </a:lnSpc>
            </a:pPr>
            <a:r>
              <a:rPr lang="en-US" sz="1800" b="0" i="0" dirty="0">
                <a:solidFill>
                  <a:srgbClr val="262626"/>
                </a:solidFill>
                <a:effectLst/>
                <a:latin typeface="+mj-lt"/>
              </a:rPr>
              <a:t>Each service can be </a:t>
            </a:r>
            <a:r>
              <a:rPr lang="en-US" sz="1800" b="1" i="0" dirty="0">
                <a:solidFill>
                  <a:srgbClr val="262626"/>
                </a:solidFill>
                <a:effectLst/>
                <a:latin typeface="+mj-lt"/>
              </a:rPr>
              <a:t>deployed independently of other services</a:t>
            </a:r>
            <a:r>
              <a:rPr lang="en-US" sz="1800" b="0" i="0" dirty="0">
                <a:solidFill>
                  <a:srgbClr val="262626"/>
                </a:solidFill>
                <a:effectLst/>
                <a:latin typeface="+mj-lt"/>
              </a:rPr>
              <a:t>. If the developers responsible for a service need to deploy a change that’s local to that service, they don’t need to coordinate with other developers. They can deploy their changes. As a result, it’s much easier to deploy changes frequently into production.</a:t>
            </a:r>
            <a:r>
              <a:rPr lang="en-US" dirty="0">
                <a:latin typeface="+mj-lt"/>
              </a:rPr>
              <a:t> </a:t>
            </a:r>
            <a:br>
              <a:rPr lang="en-US" dirty="0">
                <a:latin typeface="+mj-lt"/>
              </a:rPr>
            </a:br>
            <a:endParaRPr lang="en-US" dirty="0">
              <a:latin typeface="+mj-lt"/>
            </a:endParaRPr>
          </a:p>
        </p:txBody>
      </p:sp>
    </p:spTree>
    <p:extLst>
      <p:ext uri="{BB962C8B-B14F-4D97-AF65-F5344CB8AC3E}">
        <p14:creationId xmlns:p14="http://schemas.microsoft.com/office/powerpoint/2010/main" val="1768960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661054" y="702400"/>
            <a:ext cx="8950325" cy="458074"/>
          </a:xfrm>
          <a:prstGeom prst="rect">
            <a:avLst/>
          </a:prstGeom>
          <a:noFill/>
        </p:spPr>
        <p:txBody>
          <a:bodyPr wrap="square">
            <a:spAutoFit/>
          </a:bodyPr>
          <a:lstStyle/>
          <a:p>
            <a:pPr>
              <a:lnSpc>
                <a:spcPct val="150000"/>
              </a:lnSpc>
            </a:pPr>
            <a:r>
              <a:rPr lang="en-US" sz="1800" b="0" i="0" dirty="0">
                <a:solidFill>
                  <a:schemeClr val="bg1"/>
                </a:solidFill>
                <a:effectLst/>
                <a:latin typeface="+mj-lt"/>
              </a:rPr>
              <a:t>It enables the continuous delivery and deployment of large, complex applications</a:t>
            </a:r>
          </a:p>
        </p:txBody>
      </p:sp>
      <p:sp>
        <p:nvSpPr>
          <p:cNvPr id="8" name="TextBox 7">
            <a:extLst>
              <a:ext uri="{FF2B5EF4-FFF2-40B4-BE49-F238E27FC236}">
                <a16:creationId xmlns:a16="http://schemas.microsoft.com/office/drawing/2014/main" id="{9D2D6077-0B55-4C41-B58B-E24CCE6FC560}"/>
              </a:ext>
            </a:extLst>
          </p:cNvPr>
          <p:cNvSpPr txBox="1"/>
          <p:nvPr/>
        </p:nvSpPr>
        <p:spPr>
          <a:xfrm>
            <a:off x="815974" y="1556087"/>
            <a:ext cx="7553325" cy="2638992"/>
          </a:xfrm>
          <a:prstGeom prst="rect">
            <a:avLst/>
          </a:prstGeom>
          <a:noFill/>
        </p:spPr>
        <p:txBody>
          <a:bodyPr wrap="square">
            <a:spAutoFit/>
          </a:bodyPr>
          <a:lstStyle/>
          <a:p>
            <a:r>
              <a:rPr lang="en-US" sz="1800" b="1" i="1" dirty="0">
                <a:solidFill>
                  <a:schemeClr val="accent4">
                    <a:lumMod val="75000"/>
                  </a:schemeClr>
                </a:solidFill>
                <a:effectLst/>
                <a:latin typeface="+mj-lt"/>
              </a:rPr>
              <a:t>It enables development teams to be autonomous and loosely coupled</a:t>
            </a:r>
            <a:r>
              <a:rPr lang="en-US" sz="2400" b="1" dirty="0">
                <a:solidFill>
                  <a:schemeClr val="accent4">
                    <a:lumMod val="75000"/>
                  </a:schemeClr>
                </a:solidFill>
                <a:latin typeface="+mj-lt"/>
              </a:rPr>
              <a:t> </a:t>
            </a:r>
            <a:br>
              <a:rPr lang="en-US" sz="2400" b="1" dirty="0">
                <a:solidFill>
                  <a:schemeClr val="accent4">
                    <a:lumMod val="75000"/>
                  </a:schemeClr>
                </a:solidFill>
                <a:latin typeface="+mj-lt"/>
              </a:rPr>
            </a:br>
            <a:endParaRPr lang="en-US" sz="1800" b="1" i="0" dirty="0">
              <a:solidFill>
                <a:schemeClr val="accent4">
                  <a:lumMod val="75000"/>
                </a:schemeClr>
              </a:solidFill>
              <a:effectLst/>
              <a:latin typeface="+mj-lt"/>
            </a:endParaRPr>
          </a:p>
          <a:p>
            <a:pPr>
              <a:lnSpc>
                <a:spcPct val="150000"/>
              </a:lnSpc>
            </a:pPr>
            <a:r>
              <a:rPr lang="en-US" b="0" i="0" dirty="0">
                <a:solidFill>
                  <a:srgbClr val="262626"/>
                </a:solidFill>
                <a:effectLst/>
                <a:latin typeface="+mj-lt"/>
              </a:rPr>
              <a:t>You can structure the engineering organization as a collection of small (for example, two-pizza)</a:t>
            </a:r>
            <a:br>
              <a:rPr lang="en-US" b="0" i="0" dirty="0">
                <a:solidFill>
                  <a:srgbClr val="262626"/>
                </a:solidFill>
                <a:effectLst/>
                <a:latin typeface="+mj-lt"/>
              </a:rPr>
            </a:br>
            <a:r>
              <a:rPr lang="en-US" b="0" i="0" dirty="0">
                <a:solidFill>
                  <a:srgbClr val="262626"/>
                </a:solidFill>
                <a:effectLst/>
                <a:latin typeface="+mj-lt"/>
              </a:rPr>
              <a:t>teams. Each team is solely responsible for the development and deployment of one or more related services. each team can develop, deploy, and scale their services independently of all the other teams. As a result, the development velocity is much higher.</a:t>
            </a:r>
            <a:r>
              <a:rPr lang="en-US" dirty="0">
                <a:latin typeface="+mj-lt"/>
              </a:rPr>
              <a:t> </a:t>
            </a:r>
            <a:br>
              <a:rPr lang="en-US" sz="2400" dirty="0"/>
            </a:br>
            <a:br>
              <a:rPr lang="en-US" dirty="0">
                <a:latin typeface="+mj-lt"/>
              </a:rPr>
            </a:br>
            <a:endParaRPr lang="en-US" dirty="0">
              <a:latin typeface="+mj-lt"/>
            </a:endParaRPr>
          </a:p>
        </p:txBody>
      </p:sp>
    </p:spTree>
    <p:extLst>
      <p:ext uri="{BB962C8B-B14F-4D97-AF65-F5344CB8AC3E}">
        <p14:creationId xmlns:p14="http://schemas.microsoft.com/office/powerpoint/2010/main" val="3472069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0" y="658437"/>
            <a:ext cx="8950325" cy="579967"/>
          </a:xfrm>
          <a:prstGeom prst="rect">
            <a:avLst/>
          </a:prstGeom>
          <a:noFill/>
        </p:spPr>
        <p:txBody>
          <a:bodyPr wrap="square">
            <a:spAutoFit/>
          </a:bodyPr>
          <a:lstStyle/>
          <a:p>
            <a:pPr algn="ctr">
              <a:lnSpc>
                <a:spcPct val="150000"/>
              </a:lnSpc>
            </a:pPr>
            <a:r>
              <a:rPr lang="en-US" sz="2400" b="0" i="0" dirty="0">
                <a:solidFill>
                  <a:schemeClr val="bg1"/>
                </a:solidFill>
                <a:effectLst/>
                <a:latin typeface="+mj-lt"/>
              </a:rPr>
              <a:t>Services are small and easily maintained</a:t>
            </a:r>
          </a:p>
        </p:txBody>
      </p:sp>
      <p:sp>
        <p:nvSpPr>
          <p:cNvPr id="8" name="TextBox 7">
            <a:extLst>
              <a:ext uri="{FF2B5EF4-FFF2-40B4-BE49-F238E27FC236}">
                <a16:creationId xmlns:a16="http://schemas.microsoft.com/office/drawing/2014/main" id="{9D2D6077-0B55-4C41-B58B-E24CCE6FC560}"/>
              </a:ext>
            </a:extLst>
          </p:cNvPr>
          <p:cNvSpPr txBox="1"/>
          <p:nvPr/>
        </p:nvSpPr>
        <p:spPr>
          <a:xfrm>
            <a:off x="815975" y="1556087"/>
            <a:ext cx="3946525" cy="2962158"/>
          </a:xfrm>
          <a:prstGeom prst="rect">
            <a:avLst/>
          </a:prstGeom>
          <a:noFill/>
        </p:spPr>
        <p:txBody>
          <a:bodyPr wrap="square">
            <a:spAutoFit/>
          </a:bodyPr>
          <a:lstStyle/>
          <a:p>
            <a:pPr>
              <a:lnSpc>
                <a:spcPct val="150000"/>
              </a:lnSpc>
            </a:pPr>
            <a:r>
              <a:rPr lang="en-US" sz="1600" b="0" i="0" dirty="0">
                <a:solidFill>
                  <a:srgbClr val="262626"/>
                </a:solidFill>
                <a:effectLst/>
                <a:latin typeface="+mj-lt"/>
              </a:rPr>
              <a:t>The code is easier for a developer to understand. The small code base doesn’t slow down the IDE, making developers more productive. And each service typically starts a lot faster than a large monolith does, which also makes developers more productive and speeds up deployments.</a:t>
            </a:r>
            <a:r>
              <a:rPr lang="en-US" sz="1600" dirty="0">
                <a:latin typeface="+mj-lt"/>
              </a:rPr>
              <a:t> </a:t>
            </a:r>
            <a:br>
              <a:rPr lang="en-US" dirty="0">
                <a:latin typeface="+mj-lt"/>
              </a:rPr>
            </a:br>
            <a:endParaRPr lang="en-US" dirty="0">
              <a:latin typeface="+mj-lt"/>
            </a:endParaRPr>
          </a:p>
        </p:txBody>
      </p:sp>
      <p:sp>
        <p:nvSpPr>
          <p:cNvPr id="4" name="AutoShape 2" descr="What are Microservices and what are their benefits? | by Maria Wachal |  SoftwareMill Tech Blog">
            <a:extLst>
              <a:ext uri="{FF2B5EF4-FFF2-40B4-BE49-F238E27FC236}">
                <a16:creationId xmlns:a16="http://schemas.microsoft.com/office/drawing/2014/main" id="{DC70A371-61C5-488B-87A2-CA4EFD13C2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API vs Microservices [What's the Differences] | LaptrinhX">
            <a:extLst>
              <a:ext uri="{FF2B5EF4-FFF2-40B4-BE49-F238E27FC236}">
                <a16:creationId xmlns:a16="http://schemas.microsoft.com/office/drawing/2014/main" id="{84137DE4-D58A-4E2B-8DE3-8701D00A9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470" y="1556086"/>
            <a:ext cx="5019484" cy="327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7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0" y="658437"/>
            <a:ext cx="8950325" cy="579967"/>
          </a:xfrm>
          <a:prstGeom prst="rect">
            <a:avLst/>
          </a:prstGeom>
          <a:noFill/>
        </p:spPr>
        <p:txBody>
          <a:bodyPr wrap="square">
            <a:spAutoFit/>
          </a:bodyPr>
          <a:lstStyle/>
          <a:p>
            <a:pPr algn="ctr">
              <a:lnSpc>
                <a:spcPct val="150000"/>
              </a:lnSpc>
            </a:pPr>
            <a:r>
              <a:rPr lang="en-US" sz="2400" b="0" i="0" dirty="0">
                <a:solidFill>
                  <a:schemeClr val="bg1"/>
                </a:solidFill>
                <a:effectLst/>
                <a:latin typeface="+mj-lt"/>
              </a:rPr>
              <a:t>Services are independently deployable.</a:t>
            </a:r>
          </a:p>
        </p:txBody>
      </p:sp>
      <p:sp>
        <p:nvSpPr>
          <p:cNvPr id="8" name="TextBox 7">
            <a:extLst>
              <a:ext uri="{FF2B5EF4-FFF2-40B4-BE49-F238E27FC236}">
                <a16:creationId xmlns:a16="http://schemas.microsoft.com/office/drawing/2014/main" id="{9D2D6077-0B55-4C41-B58B-E24CCE6FC560}"/>
              </a:ext>
            </a:extLst>
          </p:cNvPr>
          <p:cNvSpPr txBox="1"/>
          <p:nvPr/>
        </p:nvSpPr>
        <p:spPr>
          <a:xfrm>
            <a:off x="649722" y="1354975"/>
            <a:ext cx="4005406" cy="1669496"/>
          </a:xfrm>
          <a:prstGeom prst="rect">
            <a:avLst/>
          </a:prstGeom>
          <a:noFill/>
        </p:spPr>
        <p:txBody>
          <a:bodyPr wrap="square">
            <a:spAutoFit/>
          </a:bodyPr>
          <a:lstStyle/>
          <a:p>
            <a:pPr>
              <a:lnSpc>
                <a:spcPct val="150000"/>
              </a:lnSpc>
            </a:pPr>
            <a:r>
              <a:rPr lang="en-US" b="0" i="0" dirty="0">
                <a:solidFill>
                  <a:srgbClr val="262626"/>
                </a:solidFill>
                <a:effectLst/>
                <a:latin typeface="+mj-lt"/>
              </a:rPr>
              <a:t>Each service in a microservice architecture can be scaled independently of other services using X-axis cloning and Z-axis partitioning. Moreover, each service can be deployed on hardware that’s best suited to its resource requirements. </a:t>
            </a:r>
            <a:endParaRPr lang="en-US" dirty="0">
              <a:latin typeface="+mj-lt"/>
            </a:endParaRPr>
          </a:p>
        </p:txBody>
      </p:sp>
      <p:sp>
        <p:nvSpPr>
          <p:cNvPr id="4" name="AutoShape 2" descr="What are Microservices and what are their benefits? | by Maria Wachal |  SoftwareMill Tech Blog">
            <a:extLst>
              <a:ext uri="{FF2B5EF4-FFF2-40B4-BE49-F238E27FC236}">
                <a16:creationId xmlns:a16="http://schemas.microsoft.com/office/drawing/2014/main" id="{DC70A371-61C5-488B-87A2-CA4EFD13C2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How Microservices Architecture Helps Complex and Evolving Applications | by  Luke Skywalker | Experience Stack">
            <a:extLst>
              <a:ext uri="{FF2B5EF4-FFF2-40B4-BE49-F238E27FC236}">
                <a16:creationId xmlns:a16="http://schemas.microsoft.com/office/drawing/2014/main" id="{77ED67EC-C082-4781-BAB9-092F7A1EAFC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56BF2C62-4BC8-D0E6-2D35-BA0320D012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1" y="1450949"/>
            <a:ext cx="4419600" cy="303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90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0" y="658437"/>
            <a:ext cx="8950325" cy="579967"/>
          </a:xfrm>
          <a:prstGeom prst="rect">
            <a:avLst/>
          </a:prstGeom>
          <a:noFill/>
        </p:spPr>
        <p:txBody>
          <a:bodyPr wrap="square">
            <a:spAutoFit/>
          </a:bodyPr>
          <a:lstStyle/>
          <a:p>
            <a:pPr algn="ctr">
              <a:lnSpc>
                <a:spcPct val="150000"/>
              </a:lnSpc>
            </a:pPr>
            <a:r>
              <a:rPr lang="en-US" sz="2400" b="0" i="0" dirty="0">
                <a:solidFill>
                  <a:schemeClr val="bg1"/>
                </a:solidFill>
                <a:effectLst/>
                <a:latin typeface="+mj-lt"/>
              </a:rPr>
              <a:t>It has better fault isolation</a:t>
            </a:r>
          </a:p>
        </p:txBody>
      </p:sp>
      <p:sp>
        <p:nvSpPr>
          <p:cNvPr id="8" name="TextBox 7">
            <a:extLst>
              <a:ext uri="{FF2B5EF4-FFF2-40B4-BE49-F238E27FC236}">
                <a16:creationId xmlns:a16="http://schemas.microsoft.com/office/drawing/2014/main" id="{9D2D6077-0B55-4C41-B58B-E24CCE6FC560}"/>
              </a:ext>
            </a:extLst>
          </p:cNvPr>
          <p:cNvSpPr txBox="1"/>
          <p:nvPr/>
        </p:nvSpPr>
        <p:spPr>
          <a:xfrm>
            <a:off x="815975" y="1556087"/>
            <a:ext cx="4772025" cy="1992661"/>
          </a:xfrm>
          <a:prstGeom prst="rect">
            <a:avLst/>
          </a:prstGeom>
          <a:noFill/>
        </p:spPr>
        <p:txBody>
          <a:bodyPr wrap="square">
            <a:spAutoFit/>
          </a:bodyPr>
          <a:lstStyle/>
          <a:p>
            <a:pPr>
              <a:lnSpc>
                <a:spcPct val="150000"/>
              </a:lnSpc>
            </a:pPr>
            <a:r>
              <a:rPr lang="en-US" b="0" i="0" dirty="0">
                <a:solidFill>
                  <a:srgbClr val="262626"/>
                </a:solidFill>
                <a:effectLst/>
                <a:latin typeface="+mj-lt"/>
              </a:rPr>
              <a:t>The microservice architecture has better fault isolation. For example, a memory leak  in one service only affects that service. Other services will continue to handle requests normally. In comparison, one misbehaving component of a monolithic architecture will bring down the entire system.</a:t>
            </a:r>
            <a:r>
              <a:rPr lang="en-US" dirty="0">
                <a:latin typeface="+mj-lt"/>
              </a:rPr>
              <a:t> </a:t>
            </a:r>
            <a:br>
              <a:rPr lang="en-US" dirty="0">
                <a:latin typeface="+mj-lt"/>
              </a:rPr>
            </a:br>
            <a:endParaRPr lang="en-US" dirty="0">
              <a:latin typeface="+mj-lt"/>
            </a:endParaRPr>
          </a:p>
        </p:txBody>
      </p:sp>
      <p:sp>
        <p:nvSpPr>
          <p:cNvPr id="4" name="AutoShape 2" descr="What are Microservices and what are their benefits? | by Maria Wachal |  SoftwareMill Tech Blog">
            <a:extLst>
              <a:ext uri="{FF2B5EF4-FFF2-40B4-BE49-F238E27FC236}">
                <a16:creationId xmlns:a16="http://schemas.microsoft.com/office/drawing/2014/main" id="{DC70A371-61C5-488B-87A2-CA4EFD13C2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Fault tolerance through optimal workload placement">
            <a:extLst>
              <a:ext uri="{FF2B5EF4-FFF2-40B4-BE49-F238E27FC236}">
                <a16:creationId xmlns:a16="http://schemas.microsoft.com/office/drawing/2014/main" id="{7FFF2EAE-58A9-4EF7-8958-1B3F37BBF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What does Fault Tolerance mean❓ Definition.">
            <a:extLst>
              <a:ext uri="{FF2B5EF4-FFF2-40B4-BE49-F238E27FC236}">
                <a16:creationId xmlns:a16="http://schemas.microsoft.com/office/drawing/2014/main" id="{8EAF0F0A-DFC9-46B9-AD9E-889B755B1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1" y="1409700"/>
            <a:ext cx="3835400"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75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D74A9E-DC86-4A34-93B6-3954D5C1C21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dirty="0"/>
          </a:p>
        </p:txBody>
      </p:sp>
      <p:sp>
        <p:nvSpPr>
          <p:cNvPr id="6" name="TextBox 5">
            <a:extLst>
              <a:ext uri="{FF2B5EF4-FFF2-40B4-BE49-F238E27FC236}">
                <a16:creationId xmlns:a16="http://schemas.microsoft.com/office/drawing/2014/main" id="{882721E4-5F23-42DB-AA85-2609BD277CFE}"/>
              </a:ext>
            </a:extLst>
          </p:cNvPr>
          <p:cNvSpPr txBox="1"/>
          <p:nvPr/>
        </p:nvSpPr>
        <p:spPr>
          <a:xfrm>
            <a:off x="1705248" y="631987"/>
            <a:ext cx="8134350" cy="579967"/>
          </a:xfrm>
          <a:prstGeom prst="rect">
            <a:avLst/>
          </a:prstGeom>
          <a:noFill/>
        </p:spPr>
        <p:txBody>
          <a:bodyPr wrap="square">
            <a:spAutoFit/>
          </a:bodyPr>
          <a:lstStyle/>
          <a:p>
            <a:pPr>
              <a:lnSpc>
                <a:spcPct val="150000"/>
              </a:lnSpc>
            </a:pPr>
            <a:r>
              <a:rPr lang="en-US" sz="2400" b="0" i="0" dirty="0">
                <a:solidFill>
                  <a:schemeClr val="bg1"/>
                </a:solidFill>
                <a:effectLst/>
                <a:latin typeface="+mj-lt"/>
              </a:rPr>
              <a:t>It allows easy adoption of new technologies</a:t>
            </a:r>
          </a:p>
        </p:txBody>
      </p:sp>
      <p:sp>
        <p:nvSpPr>
          <p:cNvPr id="8" name="TextBox 7">
            <a:extLst>
              <a:ext uri="{FF2B5EF4-FFF2-40B4-BE49-F238E27FC236}">
                <a16:creationId xmlns:a16="http://schemas.microsoft.com/office/drawing/2014/main" id="{9D2D6077-0B55-4C41-B58B-E24CCE6FC560}"/>
              </a:ext>
            </a:extLst>
          </p:cNvPr>
          <p:cNvSpPr txBox="1"/>
          <p:nvPr/>
        </p:nvSpPr>
        <p:spPr>
          <a:xfrm>
            <a:off x="815976" y="1556087"/>
            <a:ext cx="5529104" cy="2454326"/>
          </a:xfrm>
          <a:prstGeom prst="rect">
            <a:avLst/>
          </a:prstGeom>
          <a:noFill/>
        </p:spPr>
        <p:txBody>
          <a:bodyPr wrap="square">
            <a:spAutoFit/>
          </a:bodyPr>
          <a:lstStyle/>
          <a:p>
            <a:pPr>
              <a:lnSpc>
                <a:spcPct val="150000"/>
              </a:lnSpc>
            </a:pPr>
            <a:r>
              <a:rPr lang="en-US" sz="1800" b="0" i="0" dirty="0">
                <a:solidFill>
                  <a:srgbClr val="262626"/>
                </a:solidFill>
                <a:effectLst/>
                <a:latin typeface="+mj-lt"/>
              </a:rPr>
              <a:t>microservice architecture eliminates any long-term commitment to a technology stack. In principle, when developing a new service, the developers are free to pick whatever language and frameworks are best suited for that service</a:t>
            </a:r>
            <a:r>
              <a:rPr lang="en-US" dirty="0">
                <a:latin typeface="+mj-lt"/>
              </a:rPr>
              <a:t> </a:t>
            </a:r>
            <a:br>
              <a:rPr lang="en-US" dirty="0">
                <a:latin typeface="+mj-lt"/>
              </a:rPr>
            </a:br>
            <a:endParaRPr lang="en-US" dirty="0">
              <a:latin typeface="+mj-lt"/>
            </a:endParaRPr>
          </a:p>
        </p:txBody>
      </p:sp>
      <p:sp>
        <p:nvSpPr>
          <p:cNvPr id="4" name="AutoShape 2" descr="What are Microservices and what are their benefits? | by Maria Wachal |  SoftwareMill Tech Blog">
            <a:extLst>
              <a:ext uri="{FF2B5EF4-FFF2-40B4-BE49-F238E27FC236}">
                <a16:creationId xmlns:a16="http://schemas.microsoft.com/office/drawing/2014/main" id="{DC70A371-61C5-488B-87A2-CA4EFD13C2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Fault tolerance through optimal workload placement">
            <a:extLst>
              <a:ext uri="{FF2B5EF4-FFF2-40B4-BE49-F238E27FC236}">
                <a16:creationId xmlns:a16="http://schemas.microsoft.com/office/drawing/2014/main" id="{7FFF2EAE-58A9-4EF7-8958-1B3F37BBF060}"/>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Top Skills To Become a Full Stack Developer - InterviewBit">
            <a:extLst>
              <a:ext uri="{FF2B5EF4-FFF2-40B4-BE49-F238E27FC236}">
                <a16:creationId xmlns:a16="http://schemas.microsoft.com/office/drawing/2014/main" id="{77D14596-39F1-4054-8BD3-1A98A5E4E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1404937"/>
            <a:ext cx="2658904" cy="297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074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AA8A-01C5-4BC2-BABA-DDFEE8B928C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Disadvantage of Microservices</a:t>
            </a:r>
          </a:p>
        </p:txBody>
      </p:sp>
      <p:sp>
        <p:nvSpPr>
          <p:cNvPr id="5" name="Slide Number Placeholder 4">
            <a:extLst>
              <a:ext uri="{FF2B5EF4-FFF2-40B4-BE49-F238E27FC236}">
                <a16:creationId xmlns:a16="http://schemas.microsoft.com/office/drawing/2014/main" id="{8204B3A4-71B2-452C-89DB-09018BC919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46</a:t>
            </a:fld>
            <a:endParaRPr lang="en" dirty="0"/>
          </a:p>
        </p:txBody>
      </p:sp>
      <p:pic>
        <p:nvPicPr>
          <p:cNvPr id="7" name="Picture 6">
            <a:extLst>
              <a:ext uri="{FF2B5EF4-FFF2-40B4-BE49-F238E27FC236}">
                <a16:creationId xmlns:a16="http://schemas.microsoft.com/office/drawing/2014/main" id="{89932C68-7393-4380-B1A1-7929981DB6F7}"/>
              </a:ext>
            </a:extLst>
          </p:cNvPr>
          <p:cNvPicPr>
            <a:picLocks noChangeAspect="1"/>
          </p:cNvPicPr>
          <p:nvPr/>
        </p:nvPicPr>
        <p:blipFill>
          <a:blip r:embed="rId2"/>
          <a:stretch>
            <a:fillRect/>
          </a:stretch>
        </p:blipFill>
        <p:spPr>
          <a:xfrm>
            <a:off x="2667000" y="1521200"/>
            <a:ext cx="3810000" cy="3158750"/>
          </a:xfrm>
          <a:prstGeom prst="rect">
            <a:avLst/>
          </a:prstGeom>
        </p:spPr>
      </p:pic>
    </p:spTree>
    <p:extLst>
      <p:ext uri="{BB962C8B-B14F-4D97-AF65-F5344CB8AC3E}">
        <p14:creationId xmlns:p14="http://schemas.microsoft.com/office/powerpoint/2010/main" val="507564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p:txBody>
          <a:bodyPr/>
          <a:lstStyle/>
          <a:p>
            <a:pPr algn="ctr"/>
            <a:r>
              <a:rPr lang="en-US" sz="2400" b="0" i="0" dirty="0">
                <a:solidFill>
                  <a:schemeClr val="bg1"/>
                </a:solidFill>
                <a:effectLst/>
                <a:latin typeface="FranklinGothic-Demi"/>
              </a:rPr>
              <a:t>FINDING THE RIGHT SERVICES IS CHALLENGING</a:t>
            </a:r>
            <a:r>
              <a:rPr lang="en-US" sz="2400" dirty="0">
                <a:solidFill>
                  <a:schemeClr val="bg1"/>
                </a:solidFill>
              </a:rPr>
              <a:t> </a:t>
            </a: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50" y="1458800"/>
            <a:ext cx="4745550" cy="2890200"/>
          </a:xfrm>
        </p:spPr>
        <p:txBody>
          <a:bodyPr/>
          <a:lstStyle/>
          <a:p>
            <a:pPr marL="101600" indent="0">
              <a:buNone/>
            </a:pPr>
            <a:r>
              <a:rPr lang="en-US" sz="1600" b="0" i="0" dirty="0">
                <a:solidFill>
                  <a:srgbClr val="262626"/>
                </a:solidFill>
                <a:effectLst/>
                <a:latin typeface="+mj-lt"/>
              </a:rPr>
              <a:t>One challenge with using the microservice architecture is that there isn’t a concrete, </a:t>
            </a:r>
            <a:r>
              <a:rPr lang="en-US" sz="1600" b="0" i="0" dirty="0">
                <a:solidFill>
                  <a:srgbClr val="262626"/>
                </a:solidFill>
                <a:effectLst/>
                <a:highlight>
                  <a:srgbClr val="FFFF00"/>
                </a:highlight>
                <a:latin typeface="+mj-lt"/>
              </a:rPr>
              <a:t>well-defined algorithm for decomposing a system into services</a:t>
            </a:r>
            <a:r>
              <a:rPr lang="en-US" sz="1600" b="0" i="0" dirty="0">
                <a:solidFill>
                  <a:srgbClr val="262626"/>
                </a:solidFill>
                <a:effectLst/>
                <a:latin typeface="+mj-lt"/>
              </a:rPr>
              <a:t>. As with much of software development, it’s something of an art. To make matters worse, if you decompose a system incorrectly, you’ll build a </a:t>
            </a:r>
            <a:r>
              <a:rPr lang="en-US" sz="1600" b="0" i="1" dirty="0">
                <a:solidFill>
                  <a:srgbClr val="262626"/>
                </a:solidFill>
                <a:effectLst/>
                <a:latin typeface="+mj-lt"/>
              </a:rPr>
              <a:t>distributed monolith</a:t>
            </a:r>
            <a:r>
              <a:rPr lang="en-US" sz="1600" b="0" i="0" dirty="0">
                <a:solidFill>
                  <a:srgbClr val="262626"/>
                </a:solidFill>
                <a:effectLst/>
                <a:latin typeface="+mj-lt"/>
              </a:rPr>
              <a:t>, a system consisting of coupled services that must be deployed together.</a:t>
            </a:r>
          </a:p>
          <a:p>
            <a:pPr marL="101600" indent="0">
              <a:buNone/>
            </a:pPr>
            <a:br>
              <a:rPr lang="en-US" sz="1600" dirty="0">
                <a:latin typeface="+mj-lt"/>
              </a:rPr>
            </a:br>
            <a:br>
              <a:rPr lang="en-US" sz="1600" dirty="0">
                <a:latin typeface="+mj-lt"/>
              </a:rPr>
            </a:br>
            <a:endParaRPr lang="en-US" sz="16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47</a:t>
            </a:fld>
            <a:endParaRPr lang="en"/>
          </a:p>
        </p:txBody>
      </p:sp>
      <p:pic>
        <p:nvPicPr>
          <p:cNvPr id="9218" name="Picture 2" descr="Microservices gets it WRONG defining Service Boundaries - CodeOpinion">
            <a:extLst>
              <a:ext uri="{FF2B5EF4-FFF2-40B4-BE49-F238E27FC236}">
                <a16:creationId xmlns:a16="http://schemas.microsoft.com/office/drawing/2014/main" id="{9857F56A-8E88-4DD0-B246-129D25337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0" y="1318000"/>
            <a:ext cx="3365500" cy="309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53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p:txBody>
          <a:bodyPr/>
          <a:lstStyle/>
          <a:p>
            <a:pPr algn="ctr"/>
            <a:r>
              <a:rPr lang="en-US" sz="2000" b="0" i="0" dirty="0">
                <a:solidFill>
                  <a:schemeClr val="bg1"/>
                </a:solidFill>
                <a:effectLst/>
                <a:latin typeface="FranklinGothic-Demi"/>
              </a:rPr>
              <a:t>DISTRIBUTED SYSTEMS ARE COMPLEX</a:t>
            </a:r>
            <a:r>
              <a:rPr lang="en-US" sz="2000" dirty="0">
                <a:solidFill>
                  <a:schemeClr val="bg1"/>
                </a:solidFill>
              </a:rPr>
              <a:t> </a:t>
            </a: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50" y="1458800"/>
            <a:ext cx="5228150" cy="2890200"/>
          </a:xfrm>
        </p:spPr>
        <p:txBody>
          <a:bodyPr/>
          <a:lstStyle/>
          <a:p>
            <a:r>
              <a:rPr lang="en-US" sz="1400" b="0" i="0" dirty="0">
                <a:solidFill>
                  <a:srgbClr val="262626"/>
                </a:solidFill>
                <a:effectLst/>
                <a:latin typeface="+mn-lt"/>
              </a:rPr>
              <a:t>Another issue with using the microservice architecture is that developers must deal with the additional complexity of creating a distributed system.</a:t>
            </a:r>
          </a:p>
          <a:p>
            <a:endParaRPr lang="en-US" sz="1400" b="0" i="0" dirty="0">
              <a:solidFill>
                <a:srgbClr val="262626"/>
              </a:solidFill>
              <a:effectLst/>
              <a:latin typeface="+mn-lt"/>
            </a:endParaRPr>
          </a:p>
          <a:p>
            <a:r>
              <a:rPr lang="en-US" sz="1400" b="0" i="0" dirty="0">
                <a:solidFill>
                  <a:srgbClr val="262626"/>
                </a:solidFill>
                <a:effectLst/>
                <a:latin typeface="+mn-lt"/>
              </a:rPr>
              <a:t> Services must use an inter-process communication mechanism. This is more complex than a simple method</a:t>
            </a:r>
            <a:br>
              <a:rPr lang="en-US" sz="1400" b="0" i="0" dirty="0">
                <a:solidFill>
                  <a:srgbClr val="262626"/>
                </a:solidFill>
                <a:effectLst/>
                <a:latin typeface="+mn-lt"/>
              </a:rPr>
            </a:br>
            <a:r>
              <a:rPr lang="en-US" sz="1400" b="0" i="0" dirty="0">
                <a:solidFill>
                  <a:srgbClr val="262626"/>
                </a:solidFill>
                <a:effectLst/>
                <a:latin typeface="+mn-lt"/>
              </a:rPr>
              <a:t>call.</a:t>
            </a:r>
          </a:p>
          <a:p>
            <a:endParaRPr lang="en-US" sz="1400" b="0" i="0" dirty="0">
              <a:solidFill>
                <a:srgbClr val="262626"/>
              </a:solidFill>
              <a:effectLst/>
              <a:latin typeface="+mn-lt"/>
            </a:endParaRPr>
          </a:p>
          <a:p>
            <a:r>
              <a:rPr lang="en-US" sz="1400" b="0" i="0" dirty="0">
                <a:solidFill>
                  <a:srgbClr val="262626"/>
                </a:solidFill>
                <a:effectLst/>
                <a:latin typeface="+mn-lt"/>
              </a:rPr>
              <a:t> A service must be designed to handle partial failure and deal with the remote service either being unavailable or exhibiting high latency</a:t>
            </a:r>
            <a:r>
              <a:rPr lang="en-US" sz="1400" dirty="0">
                <a:latin typeface="+mn-lt"/>
              </a:rPr>
              <a:t> </a:t>
            </a:r>
            <a:br>
              <a:rPr lang="en-US" sz="1400" dirty="0">
                <a:latin typeface="+mj-lt"/>
              </a:rPr>
            </a:br>
            <a:br>
              <a:rPr lang="en-US" sz="1400" dirty="0">
                <a:latin typeface="+mj-lt"/>
              </a:rPr>
            </a:br>
            <a:br>
              <a:rPr lang="en-US" sz="1400" dirty="0">
                <a:latin typeface="+mj-lt"/>
              </a:rPr>
            </a:br>
            <a:endParaRPr lang="en-US" sz="14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11266" name="Picture 2" descr="Complex - BlueHome Property Management">
            <a:extLst>
              <a:ext uri="{FF2B5EF4-FFF2-40B4-BE49-F238E27FC236}">
                <a16:creationId xmlns:a16="http://schemas.microsoft.com/office/drawing/2014/main" id="{55036611-4793-477C-8B09-EAA4C0CE8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601" y="1514474"/>
            <a:ext cx="2760504" cy="272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1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25272" y="768327"/>
            <a:ext cx="8148654" cy="653700"/>
          </a:xfrm>
        </p:spPr>
        <p:txBody>
          <a:bodyPr/>
          <a:lstStyle/>
          <a:p>
            <a:pPr algn="ctr"/>
            <a:r>
              <a:rPr lang="en-US" sz="1800" b="0" i="0" dirty="0">
                <a:solidFill>
                  <a:schemeClr val="bg1"/>
                </a:solidFill>
                <a:effectLst/>
                <a:latin typeface="FranklinGothic-Demi"/>
              </a:rPr>
              <a:t>CAREFUL COORDINATION</a:t>
            </a:r>
            <a:r>
              <a:rPr lang="en-US" sz="1400" dirty="0">
                <a:solidFill>
                  <a:schemeClr val="bg1"/>
                </a:solidFill>
              </a:rPr>
              <a:t> </a:t>
            </a:r>
            <a:br>
              <a:rPr lang="en-US" sz="1400" dirty="0">
                <a:solidFill>
                  <a:schemeClr val="bg1"/>
                </a:solidFill>
              </a:rPr>
            </a:br>
            <a:endParaRPr lang="en-US" sz="2000" dirty="0">
              <a:solidFill>
                <a:schemeClr val="bg1"/>
              </a:solidFill>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50" y="1458800"/>
            <a:ext cx="4250985" cy="2890200"/>
          </a:xfrm>
        </p:spPr>
        <p:txBody>
          <a:bodyPr/>
          <a:lstStyle/>
          <a:p>
            <a:pPr marL="101600" indent="0">
              <a:buNone/>
            </a:pPr>
            <a:r>
              <a:rPr lang="en-US" sz="1800" b="0" i="0" dirty="0">
                <a:solidFill>
                  <a:srgbClr val="262626"/>
                </a:solidFill>
                <a:effectLst/>
                <a:latin typeface="+mj-lt"/>
              </a:rPr>
              <a:t>Another challenge with using the microservice architecture is that deploying features</a:t>
            </a:r>
            <a:r>
              <a:rPr lang="fa-IR" sz="1800" b="0" i="0" dirty="0">
                <a:solidFill>
                  <a:srgbClr val="262626"/>
                </a:solidFill>
                <a:effectLst/>
                <a:latin typeface="+mj-lt"/>
              </a:rPr>
              <a:t> </a:t>
            </a:r>
            <a:r>
              <a:rPr lang="en-US" sz="1800" b="0" i="0" dirty="0">
                <a:solidFill>
                  <a:srgbClr val="262626"/>
                </a:solidFill>
                <a:effectLst/>
                <a:latin typeface="+mj-lt"/>
              </a:rPr>
              <a:t>that span multiple services requires careful coordination between the various development teams.</a:t>
            </a:r>
          </a:p>
          <a:p>
            <a:pPr marL="101600" indent="0">
              <a:buNone/>
            </a:pPr>
            <a:br>
              <a:rPr lang="en-US" sz="1200" dirty="0">
                <a:latin typeface="+mj-lt"/>
              </a:rPr>
            </a:br>
            <a:endParaRPr lang="en-US" sz="14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12292" name="Picture 4" descr="teamwork transparant - Clip Art Library">
            <a:extLst>
              <a:ext uri="{FF2B5EF4-FFF2-40B4-BE49-F238E27FC236}">
                <a16:creationId xmlns:a16="http://schemas.microsoft.com/office/drawing/2014/main" id="{0163BA31-BABE-4C49-AFA4-202BF4855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227" y="1363850"/>
            <a:ext cx="3362877" cy="241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52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ECDD-E02D-4BCD-9339-59DDBD865E9A}"/>
              </a:ext>
            </a:extLst>
          </p:cNvPr>
          <p:cNvSpPr>
            <a:spLocks noGrp="1"/>
          </p:cNvSpPr>
          <p:nvPr>
            <p:ph type="title"/>
          </p:nvPr>
        </p:nvSpPr>
        <p:spPr/>
        <p:txBody>
          <a:bodyPr/>
          <a:lstStyle/>
          <a:p>
            <a:pPr algn="ctr"/>
            <a:r>
              <a:rPr lang="en-US" dirty="0"/>
              <a:t>Software Architecture Style</a:t>
            </a:r>
          </a:p>
        </p:txBody>
      </p:sp>
      <p:sp>
        <p:nvSpPr>
          <p:cNvPr id="5" name="Slide Number Placeholder 4">
            <a:extLst>
              <a:ext uri="{FF2B5EF4-FFF2-40B4-BE49-F238E27FC236}">
                <a16:creationId xmlns:a16="http://schemas.microsoft.com/office/drawing/2014/main" id="{64294430-ED83-4F4B-B641-0EA0CD3CEB2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pic>
        <p:nvPicPr>
          <p:cNvPr id="1028" name="Picture 4" descr="3 tier architecture example code project">
            <a:extLst>
              <a:ext uri="{FF2B5EF4-FFF2-40B4-BE49-F238E27FC236}">
                <a16:creationId xmlns:a16="http://schemas.microsoft.com/office/drawing/2014/main" id="{49973688-F970-4474-865B-7F9C70B0E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861" y="1415104"/>
            <a:ext cx="2642139" cy="1592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terprise Integration Patterns - Pipes and Filters">
            <a:extLst>
              <a:ext uri="{FF2B5EF4-FFF2-40B4-BE49-F238E27FC236}">
                <a16:creationId xmlns:a16="http://schemas.microsoft.com/office/drawing/2014/main" id="{E5CDFB27-2CA5-4661-8092-2F1845182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00" y="4253514"/>
            <a:ext cx="4572241"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2. Microkernel Architecture Style - Fundamentals of Software Architecture  [Book]">
            <a:extLst>
              <a:ext uri="{FF2B5EF4-FFF2-40B4-BE49-F238E27FC236}">
                <a16:creationId xmlns:a16="http://schemas.microsoft.com/office/drawing/2014/main" id="{95724739-7F82-4058-AC8C-36AF0DEFE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18" y="1724514"/>
            <a:ext cx="2513653" cy="19399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rvice-Oriented Architecture - TTOW0130 - Service-Oriented Applications">
            <a:extLst>
              <a:ext uri="{FF2B5EF4-FFF2-40B4-BE49-F238E27FC236}">
                <a16:creationId xmlns:a16="http://schemas.microsoft.com/office/drawing/2014/main" id="{3E0948EE-D264-4E55-9D16-2B974ACD8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4498" y="1455285"/>
            <a:ext cx="2796024" cy="257061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ervice Architecture - Learn, Build and Deploy Applications | Edureka">
            <a:extLst>
              <a:ext uri="{FF2B5EF4-FFF2-40B4-BE49-F238E27FC236}">
                <a16:creationId xmlns:a16="http://schemas.microsoft.com/office/drawing/2014/main" id="{F337A500-404D-417F-8825-5B6E8A39AE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1861" y="3007254"/>
            <a:ext cx="2362810" cy="210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91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1800" b="0" i="0" dirty="0">
                <a:solidFill>
                  <a:schemeClr val="bg1"/>
                </a:solidFill>
                <a:effectLst/>
                <a:latin typeface="FranklinGothic-Demi"/>
              </a:rPr>
              <a:t>DECIDING WHEN TO ADOPT IS DIFFICULT</a:t>
            </a:r>
            <a:endParaRPr lang="en-US" sz="2000" dirty="0">
              <a:solidFill>
                <a:schemeClr val="bg1"/>
              </a:solidFill>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49" y="1458800"/>
            <a:ext cx="5782187" cy="3379900"/>
          </a:xfrm>
        </p:spPr>
        <p:txBody>
          <a:bodyPr/>
          <a:lstStyle/>
          <a:p>
            <a:r>
              <a:rPr lang="en-US" sz="1800" b="1" i="0" dirty="0">
                <a:solidFill>
                  <a:srgbClr val="262626"/>
                </a:solidFill>
                <a:effectLst/>
                <a:highlight>
                  <a:srgbClr val="FFFF00"/>
                </a:highlight>
                <a:latin typeface="+mj-lt"/>
              </a:rPr>
              <a:t>Another</a:t>
            </a:r>
            <a:r>
              <a:rPr lang="en-US" sz="1800" b="0" i="0" dirty="0">
                <a:solidFill>
                  <a:srgbClr val="262626"/>
                </a:solidFill>
                <a:effectLst/>
                <a:latin typeface="+mj-lt"/>
              </a:rPr>
              <a:t> issue with using the microservice architecture is deciding at what point during  the lifecycle of the application you should use this architecture. </a:t>
            </a:r>
          </a:p>
          <a:p>
            <a:r>
              <a:rPr lang="en-US" sz="1800" b="1" i="0" dirty="0">
                <a:solidFill>
                  <a:srgbClr val="262626"/>
                </a:solidFill>
                <a:effectLst/>
                <a:highlight>
                  <a:srgbClr val="FFFF00"/>
                </a:highlight>
                <a:latin typeface="+mj-lt"/>
              </a:rPr>
              <a:t>When</a:t>
            </a:r>
            <a:r>
              <a:rPr lang="en-US" sz="1800" b="0" i="0" dirty="0">
                <a:solidFill>
                  <a:srgbClr val="262626"/>
                </a:solidFill>
                <a:effectLst/>
                <a:latin typeface="+mj-lt"/>
              </a:rPr>
              <a:t> developing the first version of an application, you often don’t have the problems that this architecture solves. Moreover, using an elaborate, distributed architecture will slow down development.</a:t>
            </a:r>
            <a:r>
              <a:rPr lang="en-US" sz="1600" dirty="0">
                <a:latin typeface="+mj-lt"/>
              </a:rPr>
              <a:t> </a:t>
            </a:r>
          </a:p>
          <a:p>
            <a:r>
              <a:rPr lang="en-US" sz="1800" b="1" dirty="0">
                <a:solidFill>
                  <a:srgbClr val="262626"/>
                </a:solidFill>
                <a:highlight>
                  <a:srgbClr val="FFFF00"/>
                </a:highlight>
                <a:latin typeface="+mj-lt"/>
              </a:rPr>
              <a:t>A startup </a:t>
            </a:r>
            <a:r>
              <a:rPr lang="en-US" sz="1800" dirty="0">
                <a:solidFill>
                  <a:srgbClr val="262626"/>
                </a:solidFill>
                <a:latin typeface="+mj-lt"/>
              </a:rPr>
              <a:t>should almost certainly begin with a monolithic application </a:t>
            </a:r>
            <a:br>
              <a:rPr lang="en-US" sz="1200" dirty="0"/>
            </a:br>
            <a:endParaRPr lang="en-US" sz="14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13314" name="Picture 2" descr="Top 3 Reasons Why Companies Struggle With Agile and Scrum">
            <a:extLst>
              <a:ext uri="{FF2B5EF4-FFF2-40B4-BE49-F238E27FC236}">
                <a16:creationId xmlns:a16="http://schemas.microsoft.com/office/drawing/2014/main" id="{844D9410-615C-41BE-83A0-70CC4C163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0" y="1465150"/>
            <a:ext cx="2284412" cy="22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865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2800" dirty="0">
                <a:latin typeface="+mn-lt"/>
              </a:rPr>
              <a:t>Developer Experience</a:t>
            </a:r>
            <a:endParaRPr lang="en-US" sz="2800" dirty="0">
              <a:solidFill>
                <a:schemeClr val="bg1"/>
              </a:solidFill>
              <a:latin typeface="+mn-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626550" y="1461714"/>
            <a:ext cx="5602046" cy="2732200"/>
          </a:xfrm>
        </p:spPr>
        <p:txBody>
          <a:bodyPr/>
          <a:lstStyle/>
          <a:p>
            <a:pPr marL="101600" indent="0">
              <a:lnSpc>
                <a:spcPct val="200000"/>
              </a:lnSpc>
              <a:buNone/>
            </a:pPr>
            <a:r>
              <a:rPr lang="en-US" sz="1600" dirty="0">
                <a:latin typeface="+mj-lt"/>
              </a:rPr>
              <a:t>As you have more and more services, the developer experience can begin to suffer. More resource-intensive runtimes like the JVM can limit the number of microservices that can be run on a single developer machine</a:t>
            </a:r>
            <a:endParaRPr lang="en-US" sz="14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14338" name="Picture 2" descr="Programer Having Problem Project Developer Programming And Coding  Technology Website Design Safety Of The Social World Cyberspace Concept  Stock Photo - Download Image Now - iStock">
            <a:extLst>
              <a:ext uri="{FF2B5EF4-FFF2-40B4-BE49-F238E27FC236}">
                <a16:creationId xmlns:a16="http://schemas.microsoft.com/office/drawing/2014/main" id="{61FF9CF2-E168-46C2-84E7-47D6DA26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495" y="1461714"/>
            <a:ext cx="2597905" cy="236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460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2000" dirty="0"/>
              <a:t>Technology Overload</a:t>
            </a:r>
            <a:r>
              <a:rPr lang="fa-IR" sz="2000" dirty="0"/>
              <a:t> !! </a:t>
            </a:r>
            <a:endParaRPr lang="en-US" sz="2800" dirty="0">
              <a:solidFill>
                <a:schemeClr val="bg1"/>
              </a:solidFill>
              <a:latin typeface="+mn-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626550" y="1461714"/>
            <a:ext cx="4961450" cy="2732200"/>
          </a:xfrm>
        </p:spPr>
        <p:txBody>
          <a:bodyPr/>
          <a:lstStyle/>
          <a:p>
            <a:pPr marL="101600" indent="0">
              <a:lnSpc>
                <a:spcPct val="200000"/>
              </a:lnSpc>
              <a:buNone/>
            </a:pPr>
            <a:r>
              <a:rPr lang="en-US" sz="1400" dirty="0">
                <a:latin typeface="+mj-lt"/>
              </a:rPr>
              <a:t>Microservices may well give you the </a:t>
            </a:r>
            <a:r>
              <a:rPr lang="en-US" sz="1400" i="1" dirty="0">
                <a:latin typeface="+mj-lt"/>
              </a:rPr>
              <a:t>option</a:t>
            </a:r>
            <a:r>
              <a:rPr lang="en-US" sz="1400" dirty="0">
                <a:latin typeface="+mj-lt"/>
              </a:rPr>
              <a:t> for each microservice to be written in a different programming language, to run on a different runtime, or to use a different database—but these are options, not requirements. You have to carefully balance the breadth and complexity of the technology you use against the costs that a diverse array of technology can bring.</a:t>
            </a: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15362" name="Picture 2" descr="Technology Overload (Intro): A Simple Look at What EdTech Options are out  There, What They Do, and How">
            <a:extLst>
              <a:ext uri="{FF2B5EF4-FFF2-40B4-BE49-F238E27FC236}">
                <a16:creationId xmlns:a16="http://schemas.microsoft.com/office/drawing/2014/main" id="{A261C3D3-68B1-41B7-8A9C-DF4BBB9A1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104" y="1461714"/>
            <a:ext cx="3233896" cy="236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671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2000" dirty="0"/>
              <a:t>Technology Overload</a:t>
            </a:r>
            <a:endParaRPr lang="en-US" sz="2800" dirty="0">
              <a:solidFill>
                <a:schemeClr val="bg1"/>
              </a:solidFill>
              <a:latin typeface="+mn-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626550" y="1461714"/>
            <a:ext cx="4961450" cy="2119687"/>
          </a:xfrm>
        </p:spPr>
        <p:txBody>
          <a:bodyPr/>
          <a:lstStyle/>
          <a:p>
            <a:pPr>
              <a:lnSpc>
                <a:spcPct val="100000"/>
              </a:lnSpc>
            </a:pPr>
            <a:r>
              <a:rPr lang="en-US" sz="1600" dirty="0">
                <a:latin typeface="+mj-lt"/>
              </a:rPr>
              <a:t>Run more things</a:t>
            </a:r>
          </a:p>
          <a:p>
            <a:pPr>
              <a:lnSpc>
                <a:spcPct val="100000"/>
              </a:lnSpc>
            </a:pPr>
            <a:r>
              <a:rPr lang="en-US" sz="1600" dirty="0">
                <a:latin typeface="+mj-lt"/>
              </a:rPr>
              <a:t>More processes</a:t>
            </a:r>
          </a:p>
          <a:p>
            <a:pPr>
              <a:lnSpc>
                <a:spcPct val="100000"/>
              </a:lnSpc>
            </a:pPr>
            <a:r>
              <a:rPr lang="en-US" sz="1600" dirty="0">
                <a:latin typeface="+mj-lt"/>
              </a:rPr>
              <a:t>More computers</a:t>
            </a:r>
          </a:p>
          <a:p>
            <a:pPr>
              <a:lnSpc>
                <a:spcPct val="100000"/>
              </a:lnSpc>
            </a:pPr>
            <a:r>
              <a:rPr lang="en-US" sz="1600" dirty="0">
                <a:latin typeface="+mj-lt"/>
              </a:rPr>
              <a:t>More network</a:t>
            </a:r>
          </a:p>
          <a:p>
            <a:pPr>
              <a:lnSpc>
                <a:spcPct val="100000"/>
              </a:lnSpc>
            </a:pPr>
            <a:r>
              <a:rPr lang="en-US" sz="1600" dirty="0">
                <a:latin typeface="+mj-lt"/>
              </a:rPr>
              <a:t>More storage</a:t>
            </a:r>
          </a:p>
          <a:p>
            <a:pPr>
              <a:lnSpc>
                <a:spcPct val="100000"/>
              </a:lnSpc>
            </a:pPr>
            <a:r>
              <a:rPr lang="en-US" sz="1600" dirty="0">
                <a:latin typeface="+mj-lt"/>
              </a:rPr>
              <a:t>More supporting software</a:t>
            </a:r>
          </a:p>
          <a:p>
            <a:pPr>
              <a:lnSpc>
                <a:spcPct val="100000"/>
              </a:lnSpc>
            </a:pPr>
            <a:endParaRPr lang="en-US" sz="1600" dirty="0">
              <a:latin typeface="+mj-lt"/>
            </a:endParaRP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16386" name="Picture 2" descr="Cost Allocation Plans vs. Indirect Cost Proposals">
            <a:extLst>
              <a:ext uri="{FF2B5EF4-FFF2-40B4-BE49-F238E27FC236}">
                <a16:creationId xmlns:a16="http://schemas.microsoft.com/office/drawing/2014/main" id="{E2E14470-8448-4312-8246-72490CE35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1" y="1416318"/>
            <a:ext cx="4884754" cy="24370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147AF-D4B6-4B12-9DFC-CDF068772B7A}"/>
              </a:ext>
            </a:extLst>
          </p:cNvPr>
          <p:cNvSpPr txBox="1"/>
          <p:nvPr/>
        </p:nvSpPr>
        <p:spPr>
          <a:xfrm>
            <a:off x="825500" y="3853418"/>
            <a:ext cx="7772399" cy="584775"/>
          </a:xfrm>
          <a:prstGeom prst="rect">
            <a:avLst/>
          </a:prstGeom>
          <a:noFill/>
        </p:spPr>
        <p:txBody>
          <a:bodyPr wrap="square">
            <a:spAutoFit/>
          </a:bodyPr>
          <a:lstStyle/>
          <a:p>
            <a:r>
              <a:rPr lang="en-US" sz="1600" b="1" dirty="0">
                <a:highlight>
                  <a:srgbClr val="FFFF00"/>
                </a:highlight>
                <a:latin typeface="+mj-lt"/>
              </a:rPr>
              <a:t>Note : </a:t>
            </a:r>
            <a:r>
              <a:rPr lang="en-US" sz="1600" dirty="0">
                <a:latin typeface="+mj-lt"/>
              </a:rPr>
              <a:t>Microservices are a poor choice for an organization primarily concerned with reducing costs, as a cost-cutting mentality</a:t>
            </a:r>
          </a:p>
        </p:txBody>
      </p:sp>
    </p:spTree>
    <p:extLst>
      <p:ext uri="{BB962C8B-B14F-4D97-AF65-F5344CB8AC3E}">
        <p14:creationId xmlns:p14="http://schemas.microsoft.com/office/powerpoint/2010/main" val="3632931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2000" b="0" i="0" dirty="0">
                <a:solidFill>
                  <a:schemeClr val="bg1"/>
                </a:solidFill>
                <a:effectLst/>
                <a:latin typeface="+mn-lt"/>
              </a:rPr>
              <a:t>Reporting</a:t>
            </a:r>
            <a:endParaRPr lang="en-US" sz="2000" dirty="0">
              <a:solidFill>
                <a:schemeClr val="bg1"/>
              </a:solidFill>
              <a:latin typeface="+mn-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49" y="1458800"/>
            <a:ext cx="5782187" cy="3379900"/>
          </a:xfrm>
        </p:spPr>
        <p:txBody>
          <a:bodyPr/>
          <a:lstStyle/>
          <a:p>
            <a:pPr marL="101600" indent="0">
              <a:lnSpc>
                <a:spcPct val="200000"/>
              </a:lnSpc>
              <a:buNone/>
            </a:pPr>
            <a:r>
              <a:rPr lang="en-US" sz="1400" dirty="0">
                <a:latin typeface="+mj-lt"/>
              </a:rPr>
              <a:t>With a monolithic system, you typically have a monolithic database With a microservice architecture, we have broken up this monolithic schema. That doesn’t mean that the need for reporting across all our data has gone away; we’ve just made it much more difficult, because now our data is scattered across multiple logically isolated schemas</a:t>
            </a: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17410" name="Picture 2" descr="4. Reach-in Reporting AntiPattern - Microservices AntiPatterns and Pitfalls  [Book]">
            <a:extLst>
              <a:ext uri="{FF2B5EF4-FFF2-40B4-BE49-F238E27FC236}">
                <a16:creationId xmlns:a16="http://schemas.microsoft.com/office/drawing/2014/main" id="{A4C5B3C2-1FBE-42D5-8F46-53896F86F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676" y="1638299"/>
            <a:ext cx="2528224" cy="2584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997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1600" dirty="0"/>
              <a:t>Monitoring and Troubleshooting</a:t>
            </a:r>
            <a:endParaRPr lang="en-US" sz="1600" dirty="0">
              <a:solidFill>
                <a:schemeClr val="bg1"/>
              </a:solidFill>
              <a:latin typeface="+mn-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49" y="1458800"/>
            <a:ext cx="5317051" cy="3379900"/>
          </a:xfrm>
        </p:spPr>
        <p:txBody>
          <a:bodyPr/>
          <a:lstStyle/>
          <a:p>
            <a:pPr marL="101600" indent="0">
              <a:lnSpc>
                <a:spcPct val="200000"/>
              </a:lnSpc>
              <a:buNone/>
            </a:pPr>
            <a:r>
              <a:rPr lang="en-US" sz="1400" dirty="0">
                <a:latin typeface="+mj-lt"/>
              </a:rPr>
              <a:t>With a standard monolithic application, we can have a fairly simplistic approach to monitoring. We have a small number of machines to worry about, and the failure mode of the application is somewhat binary—the application is often either all up or all down.</a:t>
            </a:r>
          </a:p>
          <a:p>
            <a:pPr marL="101600" indent="0">
              <a:lnSpc>
                <a:spcPct val="200000"/>
              </a:lnSpc>
              <a:buNone/>
            </a:pPr>
            <a:r>
              <a:rPr lang="en-US" sz="1200" dirty="0">
                <a:latin typeface="+mj-lt"/>
              </a:rPr>
              <a:t> </a:t>
            </a:r>
            <a:r>
              <a:rPr lang="en-US" sz="1400" dirty="0">
                <a:latin typeface="+mj-lt"/>
              </a:rPr>
              <a:t>With a microservice architecture with tens or hundreds of processes, can we say the same thing?</a:t>
            </a: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18434" name="Picture 2" descr="Monitoring Microservice Applications: Introducing the Dynamic Graph -  Instana">
            <a:extLst>
              <a:ext uri="{FF2B5EF4-FFF2-40B4-BE49-F238E27FC236}">
                <a16:creationId xmlns:a16="http://schemas.microsoft.com/office/drawing/2014/main" id="{E1833C6B-B841-4E64-BEB1-EB1BDF093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160" y="1458800"/>
            <a:ext cx="2809240" cy="25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2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a:xfrm>
            <a:off x="355600" y="664300"/>
            <a:ext cx="8148654" cy="653700"/>
          </a:xfrm>
        </p:spPr>
        <p:txBody>
          <a:bodyPr/>
          <a:lstStyle/>
          <a:p>
            <a:pPr algn="ctr"/>
            <a:r>
              <a:rPr lang="en-US" sz="2800" dirty="0">
                <a:latin typeface="+mj-lt"/>
              </a:rPr>
              <a:t>Latency</a:t>
            </a:r>
            <a:endParaRPr lang="en-US" sz="2800" dirty="0">
              <a:solidFill>
                <a:schemeClr val="bg1"/>
              </a:solidFill>
              <a:latin typeface="+mj-lt"/>
            </a:endParaRPr>
          </a:p>
        </p:txBody>
      </p:sp>
      <p:sp>
        <p:nvSpPr>
          <p:cNvPr id="3" name="Text Placeholder 2">
            <a:extLst>
              <a:ext uri="{FF2B5EF4-FFF2-40B4-BE49-F238E27FC236}">
                <a16:creationId xmlns:a16="http://schemas.microsoft.com/office/drawing/2014/main" id="{919FCCCF-B0D5-4E7F-91B6-BE5A5FBD312A}"/>
              </a:ext>
            </a:extLst>
          </p:cNvPr>
          <p:cNvSpPr>
            <a:spLocks noGrp="1"/>
          </p:cNvSpPr>
          <p:nvPr>
            <p:ph type="body" idx="1"/>
          </p:nvPr>
        </p:nvSpPr>
        <p:spPr>
          <a:xfrm>
            <a:off x="842449" y="1458800"/>
            <a:ext cx="4770951" cy="3379900"/>
          </a:xfrm>
        </p:spPr>
        <p:txBody>
          <a:bodyPr/>
          <a:lstStyle/>
          <a:p>
            <a:pPr marL="101600" indent="0">
              <a:lnSpc>
                <a:spcPct val="200000"/>
              </a:lnSpc>
              <a:buNone/>
            </a:pPr>
            <a:r>
              <a:rPr lang="en-US" sz="1400" dirty="0">
                <a:latin typeface="+mj-lt"/>
              </a:rPr>
              <a:t>With a microservice architecture, processing that might previously have been done locally on one processor can now end up being split across multiple separate microservices. Information that previously flowed within only a single process now needs to be serialized, transmitted, and deserialized over networks that you might be exercising more than ever before</a:t>
            </a: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pic>
        <p:nvPicPr>
          <p:cNvPr id="19460" name="Picture 4" descr="What are ping and latency">
            <a:extLst>
              <a:ext uri="{FF2B5EF4-FFF2-40B4-BE49-F238E27FC236}">
                <a16:creationId xmlns:a16="http://schemas.microsoft.com/office/drawing/2014/main" id="{D90CE738-5086-4A89-AE06-1BB341C5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0" y="1318000"/>
            <a:ext cx="32258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787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2C55-2AF9-4EEB-A087-4E9EDE2193DA}"/>
              </a:ext>
            </a:extLst>
          </p:cNvPr>
          <p:cNvSpPr>
            <a:spLocks noGrp="1"/>
          </p:cNvSpPr>
          <p:nvPr>
            <p:ph type="title"/>
          </p:nvPr>
        </p:nvSpPr>
        <p:spPr/>
        <p:txBody>
          <a:bodyPr/>
          <a:lstStyle/>
          <a:p>
            <a:pPr algn="ctr"/>
            <a:r>
              <a:rPr lang="en-US" sz="1800" b="1" i="0" dirty="0">
                <a:solidFill>
                  <a:schemeClr val="bg1"/>
                </a:solidFill>
                <a:effectLst/>
                <a:latin typeface="LiberationSerif-Bold"/>
              </a:rPr>
              <a:t>No Silver Bullet</a:t>
            </a:r>
            <a:r>
              <a:rPr lang="en-US" dirty="0">
                <a:solidFill>
                  <a:schemeClr val="bg1"/>
                </a:solidFill>
              </a:rPr>
              <a:t> </a:t>
            </a:r>
          </a:p>
        </p:txBody>
      </p:sp>
      <p:sp>
        <p:nvSpPr>
          <p:cNvPr id="5" name="Slide Number Placeholder 4">
            <a:extLst>
              <a:ext uri="{FF2B5EF4-FFF2-40B4-BE49-F238E27FC236}">
                <a16:creationId xmlns:a16="http://schemas.microsoft.com/office/drawing/2014/main" id="{FFAD31CB-437C-45AF-ADCA-D691E53F64B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
        <p:nvSpPr>
          <p:cNvPr id="4" name="AutoShape 2" descr="Werewolf &amp; Vampire Slaying Silver 45 ACP Rounds | Gunbot!">
            <a:extLst>
              <a:ext uri="{FF2B5EF4-FFF2-40B4-BE49-F238E27FC236}">
                <a16:creationId xmlns:a16="http://schemas.microsoft.com/office/drawing/2014/main" id="{F7261851-995F-4738-80C5-19D221AACE3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Project Methodologies: Not a Silver Bullet">
            <a:extLst>
              <a:ext uri="{FF2B5EF4-FFF2-40B4-BE49-F238E27FC236}">
                <a16:creationId xmlns:a16="http://schemas.microsoft.com/office/drawing/2014/main" id="{8AFF4F1D-31F3-404D-8FC4-6705ED7C1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1549400"/>
            <a:ext cx="4546600" cy="322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839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4E090B-FF32-477B-AD2F-9DF4DC20D31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58</a:t>
            </a:fld>
            <a:endParaRPr lang="en"/>
          </a:p>
        </p:txBody>
      </p:sp>
      <p:pic>
        <p:nvPicPr>
          <p:cNvPr id="1026" name="Picture 2" descr="8,346 Principles Stock Photos - Free &amp; Royalty-Free Stock Photos from  Dreamstime">
            <a:extLst>
              <a:ext uri="{FF2B5EF4-FFF2-40B4-BE49-F238E27FC236}">
                <a16:creationId xmlns:a16="http://schemas.microsoft.com/office/drawing/2014/main" id="{94F7471F-E1CE-9B96-37B2-71648CBB7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19" y="1911927"/>
            <a:ext cx="6467302" cy="241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419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p:txBody>
          <a:bodyPr/>
          <a:lstStyle/>
          <a:p>
            <a:pPr algn="ctr"/>
            <a:r>
              <a:rPr lang="en-US" dirty="0"/>
              <a:t>Autonomy</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1172650" y="1599700"/>
            <a:ext cx="4667318" cy="2582156"/>
          </a:xfrm>
        </p:spPr>
        <p:txBody>
          <a:bodyPr/>
          <a:lstStyle/>
          <a:p>
            <a:pPr marL="101600" indent="0">
              <a:buNone/>
            </a:pPr>
            <a:r>
              <a:rPr lang="en-US" sz="1800" b="0" i="0" dirty="0">
                <a:solidFill>
                  <a:srgbClr val="262626"/>
                </a:solidFill>
                <a:effectLst/>
                <a:latin typeface="+mj-lt"/>
              </a:rPr>
              <a:t> </a:t>
            </a:r>
            <a:r>
              <a:rPr lang="en-US" sz="1800" b="1" dirty="0">
                <a:solidFill>
                  <a:srgbClr val="262626"/>
                </a:solidFill>
                <a:latin typeface="+mj-lt"/>
              </a:rPr>
              <a:t>E</a:t>
            </a:r>
            <a:r>
              <a:rPr lang="en-US" sz="1800" b="1" i="0" dirty="0">
                <a:solidFill>
                  <a:srgbClr val="262626"/>
                </a:solidFill>
                <a:effectLst/>
                <a:latin typeface="+mj-lt"/>
              </a:rPr>
              <a:t>ach service operates </a:t>
            </a:r>
            <a:r>
              <a:rPr lang="en-US" sz="1800" b="1" i="1" dirty="0">
                <a:solidFill>
                  <a:srgbClr val="262626"/>
                </a:solidFill>
                <a:effectLst/>
                <a:latin typeface="+mj-lt"/>
              </a:rPr>
              <a:t>and  changes independently of others</a:t>
            </a:r>
            <a:r>
              <a:rPr lang="en-US" b="1" dirty="0">
                <a:latin typeface="+mj-lt"/>
              </a:rPr>
              <a:t> </a:t>
            </a:r>
            <a:br>
              <a:rPr lang="en-US" dirty="0"/>
            </a:br>
            <a:endParaRPr lang="en-US" dirty="0"/>
          </a:p>
          <a:p>
            <a:pPr marL="101600" indent="0">
              <a:buNone/>
            </a:pPr>
            <a:endParaRPr lang="en-US" dirty="0"/>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59</a:t>
            </a:fld>
            <a:endParaRPr lang="en"/>
          </a:p>
        </p:txBody>
      </p:sp>
      <p:pic>
        <p:nvPicPr>
          <p:cNvPr id="1028" name="Picture 4" descr="Autonomy Indepedence Freedom Auto Words KS2 رسم - Twinkl">
            <a:extLst>
              <a:ext uri="{FF2B5EF4-FFF2-40B4-BE49-F238E27FC236}">
                <a16:creationId xmlns:a16="http://schemas.microsoft.com/office/drawing/2014/main" id="{F0B79849-4DAE-4F15-AC6A-8E395CC84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6528" y="1599700"/>
            <a:ext cx="4171426" cy="232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6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92A0-E7B7-4352-A686-9A06D452FC05}"/>
              </a:ext>
            </a:extLst>
          </p:cNvPr>
          <p:cNvSpPr>
            <a:spLocks noGrp="1"/>
          </p:cNvSpPr>
          <p:nvPr>
            <p:ph type="title"/>
          </p:nvPr>
        </p:nvSpPr>
        <p:spPr/>
        <p:txBody>
          <a:bodyPr/>
          <a:lstStyle/>
          <a:p>
            <a:pPr algn="ctr"/>
            <a:r>
              <a:rPr lang="en-US" sz="2400" b="1" dirty="0">
                <a:solidFill>
                  <a:schemeClr val="bg1"/>
                </a:solidFill>
                <a:latin typeface="+mn-lt"/>
                <a:cs typeface="Arial" panose="020B0604020202020204" pitchFamily="34" charset="0"/>
              </a:rPr>
              <a:t>Architectural Style Classification</a:t>
            </a:r>
            <a:endParaRPr lang="en-US" dirty="0"/>
          </a:p>
        </p:txBody>
      </p:sp>
      <p:sp>
        <p:nvSpPr>
          <p:cNvPr id="3" name="Text Placeholder 2">
            <a:extLst>
              <a:ext uri="{FF2B5EF4-FFF2-40B4-BE49-F238E27FC236}">
                <a16:creationId xmlns:a16="http://schemas.microsoft.com/office/drawing/2014/main" id="{6CC13B0A-7D89-40EF-BBAC-46EC84F5376C}"/>
              </a:ext>
            </a:extLst>
          </p:cNvPr>
          <p:cNvSpPr>
            <a:spLocks noGrp="1"/>
          </p:cNvSpPr>
          <p:nvPr>
            <p:ph type="body" idx="1"/>
          </p:nvPr>
        </p:nvSpPr>
        <p:spPr>
          <a:xfrm>
            <a:off x="471318" y="1481902"/>
            <a:ext cx="5109973" cy="3239719"/>
          </a:xfrm>
        </p:spPr>
        <p:txBody>
          <a:bodyPr/>
          <a:lstStyle/>
          <a:p>
            <a:pPr>
              <a:lnSpc>
                <a:spcPct val="150000"/>
              </a:lnSpc>
            </a:pPr>
            <a:r>
              <a:rPr lang="en-US" b="1" i="0" dirty="0">
                <a:solidFill>
                  <a:srgbClr val="262626"/>
                </a:solidFill>
                <a:effectLst/>
                <a:latin typeface="+mj-lt"/>
              </a:rPr>
              <a:t>Monolithic</a:t>
            </a:r>
            <a:r>
              <a:rPr lang="en-US" b="0" i="0" dirty="0">
                <a:solidFill>
                  <a:srgbClr val="262626"/>
                </a:solidFill>
                <a:effectLst/>
                <a:latin typeface="+mj-lt"/>
              </a:rPr>
              <a:t>:</a:t>
            </a:r>
            <a:r>
              <a:rPr lang="en-US" sz="1800" b="0" i="0" dirty="0">
                <a:solidFill>
                  <a:srgbClr val="000000"/>
                </a:solidFill>
                <a:effectLst/>
                <a:latin typeface="TimesNewRomanPSMT"/>
              </a:rPr>
              <a:t> single deployment unit(Process) of all code</a:t>
            </a:r>
            <a:r>
              <a:rPr lang="en-US" dirty="0"/>
              <a:t> </a:t>
            </a:r>
            <a:br>
              <a:rPr lang="en-US" dirty="0"/>
            </a:br>
            <a:endParaRPr lang="en-US" dirty="0"/>
          </a:p>
          <a:p>
            <a:pPr>
              <a:lnSpc>
                <a:spcPct val="150000"/>
              </a:lnSpc>
            </a:pPr>
            <a:r>
              <a:rPr lang="en-US" sz="1800" b="1" dirty="0">
                <a:solidFill>
                  <a:srgbClr val="000000"/>
                </a:solidFill>
                <a:effectLst/>
                <a:latin typeface="TimesNewRomanPS-ItalicMT"/>
              </a:rPr>
              <a:t>Distributed</a:t>
            </a:r>
            <a:r>
              <a:rPr lang="en-US" sz="2000" b="0" i="0" dirty="0">
                <a:solidFill>
                  <a:srgbClr val="262626"/>
                </a:solidFill>
                <a:effectLst/>
                <a:latin typeface="+mj-lt"/>
              </a:rPr>
              <a:t>: </a:t>
            </a:r>
            <a:r>
              <a:rPr lang="en-US" sz="1800" b="0" i="0" dirty="0">
                <a:solidFill>
                  <a:srgbClr val="000000"/>
                </a:solidFill>
                <a:effectLst/>
                <a:latin typeface="TimesNewRomanPSMT"/>
              </a:rPr>
              <a:t>multiple deployment units connected through remote access protocols</a:t>
            </a:r>
            <a:r>
              <a:rPr lang="en-US" dirty="0"/>
              <a:t> </a:t>
            </a:r>
            <a:br>
              <a:rPr lang="en-US" dirty="0"/>
            </a:br>
            <a:endParaRPr lang="en-US" dirty="0">
              <a:latin typeface="+mj-lt"/>
            </a:endParaRPr>
          </a:p>
        </p:txBody>
      </p:sp>
      <p:sp>
        <p:nvSpPr>
          <p:cNvPr id="5" name="Slide Number Placeholder 4">
            <a:extLst>
              <a:ext uri="{FF2B5EF4-FFF2-40B4-BE49-F238E27FC236}">
                <a16:creationId xmlns:a16="http://schemas.microsoft.com/office/drawing/2014/main" id="{C4F7B06D-8E0D-44C1-8367-8A47EDDF53B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818A4505-451B-3A75-D500-D7B6CEA82D75}"/>
              </a:ext>
            </a:extLst>
          </p:cNvPr>
          <p:cNvPicPr>
            <a:picLocks noChangeAspect="1"/>
          </p:cNvPicPr>
          <p:nvPr/>
        </p:nvPicPr>
        <p:blipFill>
          <a:blip r:embed="rId3"/>
          <a:stretch>
            <a:fillRect/>
          </a:stretch>
        </p:blipFill>
        <p:spPr>
          <a:xfrm>
            <a:off x="5581291" y="1402457"/>
            <a:ext cx="3372928" cy="3002885"/>
          </a:xfrm>
          <a:prstGeom prst="rect">
            <a:avLst/>
          </a:prstGeom>
        </p:spPr>
      </p:pic>
    </p:spTree>
    <p:extLst>
      <p:ext uri="{BB962C8B-B14F-4D97-AF65-F5344CB8AC3E}">
        <p14:creationId xmlns:p14="http://schemas.microsoft.com/office/powerpoint/2010/main" val="3774497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a:xfrm>
            <a:off x="661100" y="664300"/>
            <a:ext cx="7821800" cy="653700"/>
          </a:xfrm>
        </p:spPr>
        <p:txBody>
          <a:bodyPr/>
          <a:lstStyle/>
          <a:p>
            <a:pPr algn="ctr"/>
            <a:r>
              <a:rPr lang="en-US" dirty="0"/>
              <a:t>Autonomy</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661100" y="1366440"/>
            <a:ext cx="8373172" cy="3161200"/>
          </a:xfrm>
        </p:spPr>
        <p:txBody>
          <a:bodyPr/>
          <a:lstStyle/>
          <a:p>
            <a:pPr marL="101600" indent="0">
              <a:buNone/>
            </a:pPr>
            <a:r>
              <a:rPr lang="en-US" sz="1800" b="0" i="0" dirty="0">
                <a:solidFill>
                  <a:srgbClr val="262626"/>
                </a:solidFill>
                <a:effectLst/>
                <a:latin typeface="NewBaskervilleStd-Roman"/>
              </a:rPr>
              <a:t> </a:t>
            </a:r>
            <a:r>
              <a:rPr lang="en-US" sz="1800" b="1" i="1" dirty="0">
                <a:solidFill>
                  <a:srgbClr val="262626"/>
                </a:solidFill>
                <a:effectLst/>
                <a:latin typeface="+mj-lt"/>
              </a:rPr>
              <a:t>Loosely coupled </a:t>
            </a:r>
            <a:r>
              <a:rPr lang="en-US" sz="1600" dirty="0">
                <a:solidFill>
                  <a:srgbClr val="262626"/>
                </a:solidFill>
                <a:latin typeface="+mj-lt"/>
              </a:rPr>
              <a:t>: </a:t>
            </a:r>
            <a:r>
              <a:rPr lang="en-US" sz="1600" b="0" i="0" dirty="0">
                <a:solidFill>
                  <a:srgbClr val="333333"/>
                </a:solidFill>
                <a:effectLst/>
                <a:latin typeface="+mj-lt"/>
              </a:rPr>
              <a:t>Enables a team to work independently the majority of time on their service(s) without being impacted by changes to other services and without affecting other services</a:t>
            </a:r>
            <a:br>
              <a:rPr lang="en-US" sz="1600" dirty="0">
                <a:latin typeface="+mj-lt"/>
              </a:rPr>
            </a:br>
            <a:endParaRPr lang="en-US" sz="1600" dirty="0">
              <a:latin typeface="+mj-lt"/>
            </a:endParaRPr>
          </a:p>
          <a:p>
            <a:pPr marL="101600" indent="0">
              <a:buNone/>
            </a:pPr>
            <a:endParaRPr lang="en-US" sz="1600" dirty="0">
              <a:latin typeface="+mj-lt"/>
            </a:endParaRPr>
          </a:p>
          <a:p>
            <a:pPr marL="101600" indent="0">
              <a:buNone/>
            </a:pPr>
            <a:endParaRPr lang="en-US" sz="1600" dirty="0">
              <a:latin typeface="+mj-lt"/>
            </a:endParaRPr>
          </a:p>
          <a:p>
            <a:pPr marL="101600" indent="0">
              <a:buNone/>
            </a:pPr>
            <a:r>
              <a:rPr lang="en-US" sz="1600" b="1" i="1" dirty="0">
                <a:solidFill>
                  <a:srgbClr val="262626"/>
                </a:solidFill>
                <a:effectLst/>
                <a:latin typeface="+mj-lt"/>
              </a:rPr>
              <a:t>Independently deployable </a:t>
            </a:r>
            <a:r>
              <a:rPr lang="en-US" sz="1600" b="1" i="0" dirty="0">
                <a:solidFill>
                  <a:srgbClr val="262626"/>
                </a:solidFill>
                <a:effectLst/>
                <a:latin typeface="+mj-lt"/>
              </a:rPr>
              <a:t>:</a:t>
            </a:r>
            <a:r>
              <a:rPr lang="en-US" sz="1600" b="0" i="0" dirty="0">
                <a:solidFill>
                  <a:srgbClr val="262626"/>
                </a:solidFill>
                <a:effectLst/>
                <a:latin typeface="+mj-lt"/>
              </a:rPr>
              <a:t> </a:t>
            </a:r>
            <a:r>
              <a:rPr lang="en-US" sz="1600" b="0" i="0" dirty="0">
                <a:solidFill>
                  <a:srgbClr val="333333"/>
                </a:solidFill>
                <a:effectLst/>
                <a:latin typeface="+mj-lt"/>
              </a:rPr>
              <a:t>Enables a team to deploy their service without having to coordinate with other teams</a:t>
            </a:r>
            <a:endParaRPr lang="en-US" dirty="0">
              <a:latin typeface="+mj-lt"/>
            </a:endParaRPr>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a:xfrm>
            <a:off x="8504254" y="4527640"/>
            <a:ext cx="639746" cy="615860"/>
          </a:xfrm>
        </p:spPr>
        <p:txBody>
          <a:bodyPr/>
          <a:lstStyle/>
          <a:p>
            <a:pPr marL="0" lvl="0" indent="0" algn="ct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614015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p:txBody>
          <a:bodyPr/>
          <a:lstStyle/>
          <a:p>
            <a:pPr algn="ctr"/>
            <a:r>
              <a:rPr lang="en-US" dirty="0"/>
              <a:t>Resilience</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726328" y="1464182"/>
            <a:ext cx="5442823" cy="2582156"/>
          </a:xfrm>
        </p:spPr>
        <p:txBody>
          <a:bodyPr/>
          <a:lstStyle/>
          <a:p>
            <a:pPr marL="101600" indent="0">
              <a:buNone/>
            </a:pPr>
            <a:r>
              <a:rPr lang="en-US" sz="1800" b="0" i="0" dirty="0">
                <a:solidFill>
                  <a:srgbClr val="262626"/>
                </a:solidFill>
                <a:effectLst/>
                <a:latin typeface="+mj-lt"/>
              </a:rPr>
              <a:t>Microservices are a natural mechanism for isolating failure: if you deploy them independently, application or infrastructure failure may only affect part of your system</a:t>
            </a:r>
            <a:r>
              <a:rPr lang="en-US" sz="1600" dirty="0">
                <a:latin typeface="+mj-lt"/>
              </a:rPr>
              <a:t> </a:t>
            </a:r>
            <a:br>
              <a:rPr lang="en-US" sz="1600" dirty="0">
                <a:latin typeface="+mn-lt"/>
              </a:rPr>
            </a:br>
            <a:br>
              <a:rPr lang="en-US" dirty="0">
                <a:latin typeface="+mn-lt"/>
              </a:rPr>
            </a:br>
            <a:endParaRPr lang="en-US" dirty="0">
              <a:latin typeface="+mn-lt"/>
            </a:endParaRPr>
          </a:p>
          <a:p>
            <a:pPr marL="101600" indent="0">
              <a:buNone/>
            </a:pPr>
            <a:endParaRPr lang="en-US" dirty="0">
              <a:latin typeface="+mn-lt"/>
            </a:endParaRPr>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61</a:t>
            </a:fld>
            <a:endParaRPr lang="en"/>
          </a:p>
        </p:txBody>
      </p:sp>
      <p:pic>
        <p:nvPicPr>
          <p:cNvPr id="2050" name="Picture 2" descr="Resilience pattern for Java microservices. The Circuit Breaker. - DEV  Community">
            <a:extLst>
              <a:ext uri="{FF2B5EF4-FFF2-40B4-BE49-F238E27FC236}">
                <a16:creationId xmlns:a16="http://schemas.microsoft.com/office/drawing/2014/main" id="{48596E17-94A4-49A0-BF74-0FFCEDF0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2469" y="1473302"/>
            <a:ext cx="2573036" cy="257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942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p:txBody>
          <a:bodyPr/>
          <a:lstStyle/>
          <a:p>
            <a:pPr algn="ctr"/>
            <a:r>
              <a:rPr lang="en-US" dirty="0"/>
              <a:t>Transparency</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726328" y="1464181"/>
            <a:ext cx="5442823" cy="3220707"/>
          </a:xfrm>
        </p:spPr>
        <p:txBody>
          <a:bodyPr/>
          <a:lstStyle/>
          <a:p>
            <a:pPr marL="101600" indent="0">
              <a:buNone/>
            </a:pPr>
            <a:r>
              <a:rPr lang="en-US" sz="1400" b="0" i="0" dirty="0">
                <a:solidFill>
                  <a:srgbClr val="262626"/>
                </a:solidFill>
                <a:effectLst/>
                <a:latin typeface="+mj-lt"/>
              </a:rPr>
              <a:t>Most importantly, you need to know when a failure has occurred, and rather than one system, a microservice application depends on the interaction and behavior of multiple services, possibly built by different teams. At any point, your system should be</a:t>
            </a:r>
            <a:br>
              <a:rPr lang="en-US" sz="1400" b="0" i="0" dirty="0">
                <a:solidFill>
                  <a:srgbClr val="262626"/>
                </a:solidFill>
                <a:effectLst/>
                <a:latin typeface="+mj-lt"/>
              </a:rPr>
            </a:br>
            <a:r>
              <a:rPr lang="en-US" sz="1400" b="0" i="0" dirty="0">
                <a:solidFill>
                  <a:srgbClr val="262626"/>
                </a:solidFill>
                <a:effectLst/>
                <a:latin typeface="+mj-lt"/>
              </a:rPr>
              <a:t>transparent and observable to ensure that you both observe and diagnose problems.</a:t>
            </a:r>
          </a:p>
          <a:p>
            <a:pPr marL="101600" indent="0">
              <a:buNone/>
            </a:pPr>
            <a:br>
              <a:rPr lang="en-US" sz="1400" b="0" i="0" dirty="0">
                <a:solidFill>
                  <a:srgbClr val="262626"/>
                </a:solidFill>
                <a:effectLst/>
                <a:latin typeface="+mj-lt"/>
              </a:rPr>
            </a:br>
            <a:r>
              <a:rPr lang="en-US" sz="1400" b="0" i="0" dirty="0">
                <a:solidFill>
                  <a:srgbClr val="262626"/>
                </a:solidFill>
                <a:effectLst/>
                <a:latin typeface="+mj-lt"/>
              </a:rPr>
              <a:t>Every service in your application will produce business, operational, and infrastructure metrics; application logs; and request traces. As a result, you’ll need to make sense of a huge amount of data.</a:t>
            </a:r>
            <a:r>
              <a:rPr lang="en-US" sz="1400" dirty="0">
                <a:latin typeface="+mj-lt"/>
              </a:rPr>
              <a:t> </a:t>
            </a:r>
            <a:br>
              <a:rPr lang="en-US" sz="1400" dirty="0"/>
            </a:br>
            <a:endParaRPr lang="en-US" sz="1400" dirty="0">
              <a:latin typeface="+mn-lt"/>
            </a:endParaRPr>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62</a:t>
            </a:fld>
            <a:endParaRPr lang="en"/>
          </a:p>
        </p:txBody>
      </p:sp>
      <p:pic>
        <p:nvPicPr>
          <p:cNvPr id="1026" name="Picture 2" descr="6 Transparency Tactics for a Clear Recruiting Process | TA">
            <a:extLst>
              <a:ext uri="{FF2B5EF4-FFF2-40B4-BE49-F238E27FC236}">
                <a16:creationId xmlns:a16="http://schemas.microsoft.com/office/drawing/2014/main" id="{CA8B65ED-F9F0-4936-AC95-BD9008D12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151" y="1464181"/>
            <a:ext cx="2895827" cy="287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613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p:txBody>
          <a:bodyPr/>
          <a:lstStyle/>
          <a:p>
            <a:pPr algn="ctr"/>
            <a:r>
              <a:rPr lang="en-US" dirty="0"/>
              <a:t>Automation</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726328" y="1464181"/>
            <a:ext cx="4929405" cy="3220707"/>
          </a:xfrm>
        </p:spPr>
        <p:txBody>
          <a:bodyPr/>
          <a:lstStyle/>
          <a:p>
            <a:pPr marL="101600" indent="0">
              <a:buNone/>
            </a:pPr>
            <a:r>
              <a:rPr lang="en-US" sz="1800" b="0" i="0" dirty="0">
                <a:solidFill>
                  <a:srgbClr val="262626"/>
                </a:solidFill>
                <a:effectLst/>
                <a:latin typeface="NewBaskervilleStd-Roman"/>
              </a:rPr>
              <a:t>Microservices are a more complex architecture</a:t>
            </a:r>
            <a:br>
              <a:rPr lang="en-US" sz="1800" b="0" i="0" dirty="0">
                <a:solidFill>
                  <a:srgbClr val="262626"/>
                </a:solidFill>
                <a:effectLst/>
                <a:latin typeface="NewBaskervilleStd-Roman"/>
              </a:rPr>
            </a:br>
            <a:r>
              <a:rPr lang="en-US" sz="1800" b="0" i="0" dirty="0">
                <a:solidFill>
                  <a:srgbClr val="262626"/>
                </a:solidFill>
                <a:effectLst/>
                <a:latin typeface="NewBaskervilleStd-Roman"/>
              </a:rPr>
              <a:t>than building a single application. By embracing automation and seeking consistency</a:t>
            </a:r>
            <a:br>
              <a:rPr lang="en-US" sz="1800" b="0" i="0" dirty="0">
                <a:solidFill>
                  <a:srgbClr val="262626"/>
                </a:solidFill>
                <a:effectLst/>
                <a:latin typeface="NewBaskervilleStd-Roman"/>
              </a:rPr>
            </a:br>
            <a:r>
              <a:rPr lang="en-US" sz="1800" b="0" i="0" dirty="0">
                <a:solidFill>
                  <a:srgbClr val="262626"/>
                </a:solidFill>
                <a:effectLst/>
                <a:latin typeface="NewBaskervilleStd-Roman"/>
              </a:rPr>
              <a:t>in the infrastructure </a:t>
            </a:r>
            <a:r>
              <a:rPr lang="en-US" sz="1800" b="0" i="1" dirty="0">
                <a:solidFill>
                  <a:srgbClr val="262626"/>
                </a:solidFill>
                <a:effectLst/>
                <a:latin typeface="NewBaskervilleStd-Italic"/>
              </a:rPr>
              <a:t>between </a:t>
            </a:r>
            <a:r>
              <a:rPr lang="en-US" sz="1800" b="0" i="0" dirty="0">
                <a:solidFill>
                  <a:srgbClr val="262626"/>
                </a:solidFill>
                <a:effectLst/>
                <a:latin typeface="NewBaskervilleStd-Roman"/>
              </a:rPr>
              <a:t>services, you can significantly reduce the cost of managing</a:t>
            </a:r>
            <a:br>
              <a:rPr lang="en-US" sz="1800" b="0" i="0" dirty="0">
                <a:solidFill>
                  <a:srgbClr val="262626"/>
                </a:solidFill>
                <a:effectLst/>
                <a:latin typeface="NewBaskervilleStd-Roman"/>
              </a:rPr>
            </a:br>
            <a:r>
              <a:rPr lang="en-US" sz="1800" b="0" i="0" dirty="0">
                <a:solidFill>
                  <a:srgbClr val="262626"/>
                </a:solidFill>
                <a:effectLst/>
                <a:latin typeface="NewBaskervilleStd-Roman"/>
              </a:rPr>
              <a:t>this additional complexity. </a:t>
            </a:r>
          </a:p>
          <a:p>
            <a:pPr marL="101600" indent="0">
              <a:buNone/>
            </a:pPr>
            <a:endParaRPr lang="en-US" sz="1800" b="0" i="0" dirty="0">
              <a:solidFill>
                <a:srgbClr val="262626"/>
              </a:solidFill>
              <a:effectLst/>
              <a:latin typeface="NewBaskervilleStd-Roman"/>
            </a:endParaRPr>
          </a:p>
          <a:p>
            <a:pPr marL="101600" indent="0">
              <a:buNone/>
            </a:pPr>
            <a:r>
              <a:rPr lang="en-US" sz="1800" b="0" i="0" dirty="0">
                <a:solidFill>
                  <a:srgbClr val="262626"/>
                </a:solidFill>
                <a:effectLst/>
                <a:latin typeface="NewBaskervilleStd-Roman"/>
              </a:rPr>
              <a:t>You need to use automation to ensure the correctness of deployments and system operation</a:t>
            </a:r>
            <a:r>
              <a:rPr lang="en-US" sz="1200" dirty="0"/>
              <a:t> </a:t>
            </a:r>
            <a:br>
              <a:rPr lang="en-US" sz="1200" dirty="0"/>
            </a:br>
            <a:br>
              <a:rPr lang="en-US" sz="1400" dirty="0"/>
            </a:br>
            <a:endParaRPr lang="en-US" sz="1400" dirty="0">
              <a:latin typeface="+mn-lt"/>
            </a:endParaRPr>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63</a:t>
            </a:fld>
            <a:endParaRPr lang="en"/>
          </a:p>
        </p:txBody>
      </p:sp>
      <p:pic>
        <p:nvPicPr>
          <p:cNvPr id="2050" name="Picture 2" descr="4 Automation Technologies Used In Automotive Industry">
            <a:extLst>
              <a:ext uri="{FF2B5EF4-FFF2-40B4-BE49-F238E27FC236}">
                <a16:creationId xmlns:a16="http://schemas.microsoft.com/office/drawing/2014/main" id="{A3CA2786-7F83-4BD7-A2CE-445903408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6258" y="1447370"/>
            <a:ext cx="3387742" cy="281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157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5FC8-4982-41EA-A749-A8FE59BE47EC}"/>
              </a:ext>
            </a:extLst>
          </p:cNvPr>
          <p:cNvSpPr>
            <a:spLocks noGrp="1"/>
          </p:cNvSpPr>
          <p:nvPr>
            <p:ph type="title"/>
          </p:nvPr>
        </p:nvSpPr>
        <p:spPr/>
        <p:txBody>
          <a:bodyPr/>
          <a:lstStyle/>
          <a:p>
            <a:pPr algn="ctr"/>
            <a:r>
              <a:rPr lang="en-US" dirty="0"/>
              <a:t>Alignment</a:t>
            </a:r>
          </a:p>
        </p:txBody>
      </p:sp>
      <p:sp>
        <p:nvSpPr>
          <p:cNvPr id="3" name="Text Placeholder 2">
            <a:extLst>
              <a:ext uri="{FF2B5EF4-FFF2-40B4-BE49-F238E27FC236}">
                <a16:creationId xmlns:a16="http://schemas.microsoft.com/office/drawing/2014/main" id="{19C74C14-5896-40A2-B3E9-033046A0FA65}"/>
              </a:ext>
            </a:extLst>
          </p:cNvPr>
          <p:cNvSpPr>
            <a:spLocks noGrp="1"/>
          </p:cNvSpPr>
          <p:nvPr>
            <p:ph type="body" idx="1"/>
          </p:nvPr>
        </p:nvSpPr>
        <p:spPr>
          <a:xfrm>
            <a:off x="839218" y="1318000"/>
            <a:ext cx="4929405" cy="3015019"/>
          </a:xfrm>
        </p:spPr>
        <p:txBody>
          <a:bodyPr/>
          <a:lstStyle/>
          <a:p>
            <a:pPr marL="101600" indent="0">
              <a:buNone/>
            </a:pPr>
            <a:r>
              <a:rPr lang="en-US" sz="1800" b="0" i="0" dirty="0">
                <a:solidFill>
                  <a:srgbClr val="262626"/>
                </a:solidFill>
                <a:effectLst/>
                <a:latin typeface="NewBaskervilleStd-Roman"/>
              </a:rPr>
              <a:t>In microservice architecture, each service should align to a single business capability, encapsulating</a:t>
            </a:r>
            <a:br>
              <a:rPr lang="en-US" sz="1800" b="0" i="0" dirty="0">
                <a:solidFill>
                  <a:srgbClr val="262626"/>
                </a:solidFill>
                <a:effectLst/>
                <a:latin typeface="NewBaskervilleStd-Roman"/>
              </a:rPr>
            </a:br>
            <a:r>
              <a:rPr lang="en-US" sz="1800" b="0" i="0" dirty="0">
                <a:solidFill>
                  <a:srgbClr val="262626"/>
                </a:solidFill>
                <a:effectLst/>
                <a:latin typeface="NewBaskervilleStd-Roman"/>
              </a:rPr>
              <a:t>all relevant technical layers</a:t>
            </a:r>
            <a:r>
              <a:rPr lang="en-US" sz="1600" dirty="0"/>
              <a:t> </a:t>
            </a:r>
            <a:br>
              <a:rPr lang="en-US" sz="1600" dirty="0"/>
            </a:br>
            <a:br>
              <a:rPr lang="en-US" sz="1200" dirty="0"/>
            </a:br>
            <a:br>
              <a:rPr lang="en-US" sz="1400" dirty="0"/>
            </a:br>
            <a:endParaRPr lang="en-US" sz="1400" dirty="0">
              <a:latin typeface="+mn-lt"/>
            </a:endParaRPr>
          </a:p>
        </p:txBody>
      </p:sp>
      <p:sp>
        <p:nvSpPr>
          <p:cNvPr id="5" name="Slide Number Placeholder 4">
            <a:extLst>
              <a:ext uri="{FF2B5EF4-FFF2-40B4-BE49-F238E27FC236}">
                <a16:creationId xmlns:a16="http://schemas.microsoft.com/office/drawing/2014/main" id="{A949C691-4B9B-4A79-9ED2-1EF16609E610}"/>
              </a:ext>
            </a:extLst>
          </p:cNvPr>
          <p:cNvSpPr>
            <a:spLocks noGrp="1"/>
          </p:cNvSpPr>
          <p:nvPr>
            <p:ph type="sldNum" idx="12"/>
          </p:nvPr>
        </p:nvSpPr>
        <p:spPr>
          <a:xfrm rot="8663001">
            <a:off x="6809611" y="4360598"/>
            <a:ext cx="653700" cy="653700"/>
          </a:xfrm>
        </p:spPr>
        <p:txBody>
          <a:bodyPr/>
          <a:lstStyle/>
          <a:p>
            <a:pPr marL="0" lvl="0" indent="0" algn="ctr" rtl="0">
              <a:spcBef>
                <a:spcPts val="0"/>
              </a:spcBef>
              <a:spcAft>
                <a:spcPts val="0"/>
              </a:spcAft>
              <a:buNone/>
            </a:pPr>
            <a:fld id="{00000000-1234-1234-1234-123412341234}" type="slidenum">
              <a:rPr lang="en" smtClean="0"/>
              <a:t>64</a:t>
            </a:fld>
            <a:endParaRPr lang="en" dirty="0"/>
          </a:p>
        </p:txBody>
      </p:sp>
      <p:pic>
        <p:nvPicPr>
          <p:cNvPr id="3074" name="Picture 2" descr="What is an alignment?">
            <a:extLst>
              <a:ext uri="{FF2B5EF4-FFF2-40B4-BE49-F238E27FC236}">
                <a16:creationId xmlns:a16="http://schemas.microsoft.com/office/drawing/2014/main" id="{CA57B5C2-E900-41D7-8CA3-FBF980BE0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623" y="1464181"/>
            <a:ext cx="3262666" cy="217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157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Service Communication</a:t>
            </a:r>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65</a:t>
            </a:fld>
            <a:endParaRPr lang="en"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AE921A3-AD70-4CCF-8D70-020BB5B31186}"/>
              </a:ext>
            </a:extLst>
          </p:cNvPr>
          <p:cNvPicPr>
            <a:picLocks noChangeAspect="1"/>
          </p:cNvPicPr>
          <p:nvPr/>
        </p:nvPicPr>
        <p:blipFill>
          <a:blip r:embed="rId3"/>
          <a:stretch>
            <a:fillRect/>
          </a:stretch>
        </p:blipFill>
        <p:spPr>
          <a:xfrm>
            <a:off x="1219200" y="1623060"/>
            <a:ext cx="6923314" cy="3268254"/>
          </a:xfrm>
          <a:prstGeom prst="rect">
            <a:avLst/>
          </a:prstGeom>
        </p:spPr>
      </p:pic>
    </p:spTree>
    <p:extLst>
      <p:ext uri="{BB962C8B-B14F-4D97-AF65-F5344CB8AC3E}">
        <p14:creationId xmlns:p14="http://schemas.microsoft.com/office/powerpoint/2010/main" val="31104828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Interaction style</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317999"/>
            <a:ext cx="7681064" cy="3602343"/>
          </a:xfrm>
        </p:spPr>
        <p:txBody>
          <a:bodyPr/>
          <a:lstStyle/>
          <a:p>
            <a:pPr>
              <a:lnSpc>
                <a:spcPct val="200000"/>
              </a:lnSpc>
            </a:pPr>
            <a:r>
              <a:rPr lang="en-US" sz="1800" b="1" i="1" dirty="0">
                <a:solidFill>
                  <a:srgbClr val="262626"/>
                </a:solidFill>
                <a:effectLst/>
                <a:latin typeface="+mj-lt"/>
              </a:rPr>
              <a:t>One-to-one</a:t>
            </a:r>
            <a:r>
              <a:rPr lang="en-US" sz="1800" i="0" dirty="0">
                <a:solidFill>
                  <a:srgbClr val="262626"/>
                </a:solidFill>
                <a:effectLst/>
                <a:latin typeface="+mj-lt"/>
              </a:rPr>
              <a:t>—Each client request is processed by exactly one service.</a:t>
            </a:r>
          </a:p>
          <a:p>
            <a:pPr>
              <a:lnSpc>
                <a:spcPct val="200000"/>
              </a:lnSpc>
            </a:pPr>
            <a:r>
              <a:rPr lang="en-US" sz="1800" b="1" i="1" dirty="0">
                <a:solidFill>
                  <a:srgbClr val="262626"/>
                </a:solidFill>
                <a:effectLst/>
                <a:latin typeface="+mj-lt"/>
              </a:rPr>
              <a:t>One-to-many</a:t>
            </a:r>
            <a:r>
              <a:rPr lang="en-US" sz="1800" i="0" dirty="0">
                <a:solidFill>
                  <a:srgbClr val="262626"/>
                </a:solidFill>
                <a:effectLst/>
                <a:latin typeface="+mj-lt"/>
              </a:rPr>
              <a:t>—Each request is processed by multiple services</a:t>
            </a:r>
          </a:p>
          <a:p>
            <a:pPr>
              <a:lnSpc>
                <a:spcPct val="200000"/>
              </a:lnSpc>
            </a:pPr>
            <a:r>
              <a:rPr lang="en-US" sz="1800" b="1" i="1" dirty="0">
                <a:solidFill>
                  <a:srgbClr val="262626"/>
                </a:solidFill>
                <a:effectLst/>
                <a:latin typeface="+mj-lt"/>
              </a:rPr>
              <a:t>Synchronous</a:t>
            </a:r>
            <a:r>
              <a:rPr lang="en-US" sz="1800" i="0" dirty="0">
                <a:solidFill>
                  <a:srgbClr val="262626"/>
                </a:solidFill>
                <a:effectLst/>
                <a:latin typeface="+mj-lt"/>
              </a:rPr>
              <a:t>—The client expects a timely response from the service and might even block while it waits.</a:t>
            </a:r>
          </a:p>
          <a:p>
            <a:pPr>
              <a:lnSpc>
                <a:spcPct val="200000"/>
              </a:lnSpc>
            </a:pPr>
            <a:r>
              <a:rPr lang="en-US" sz="1800" i="0" dirty="0">
                <a:solidFill>
                  <a:srgbClr val="CCA659"/>
                </a:solidFill>
                <a:effectLst/>
                <a:latin typeface="+mj-lt"/>
              </a:rPr>
              <a:t> </a:t>
            </a:r>
            <a:r>
              <a:rPr lang="en-US" sz="1800" b="1" i="1" dirty="0">
                <a:solidFill>
                  <a:srgbClr val="262626"/>
                </a:solidFill>
                <a:effectLst/>
                <a:latin typeface="+mj-lt"/>
              </a:rPr>
              <a:t>Asynchronous</a:t>
            </a:r>
            <a:r>
              <a:rPr lang="en-US" sz="1800" i="0" dirty="0">
                <a:solidFill>
                  <a:srgbClr val="262626"/>
                </a:solidFill>
                <a:effectLst/>
                <a:latin typeface="+mj-lt"/>
              </a:rPr>
              <a:t>—The client doesn’t block, and the response, if any, isn’t necessarily sent immediately</a:t>
            </a:r>
            <a:br>
              <a:rPr lang="en-US" sz="1800" i="0" dirty="0">
                <a:solidFill>
                  <a:srgbClr val="262626"/>
                </a:solidFill>
                <a:effectLst/>
                <a:latin typeface="NewBaskerville-Roman"/>
              </a:rPr>
            </a:br>
            <a:br>
              <a:rPr lang="en-US" sz="1800" i="0" dirty="0">
                <a:solidFill>
                  <a:srgbClr val="262626"/>
                </a:solidFill>
                <a:effectLst/>
                <a:latin typeface="NewBaskerville-Italic"/>
              </a:rPr>
            </a:br>
            <a:br>
              <a:rPr lang="en-US" sz="1800" i="0" dirty="0">
                <a:solidFill>
                  <a:srgbClr val="CCA659"/>
                </a:solidFill>
                <a:effectLst/>
                <a:latin typeface="Wingdings2"/>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66</a:t>
            </a:fld>
            <a:endParaRPr lang="e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5303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One to One</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317999"/>
            <a:ext cx="5826786" cy="3442687"/>
          </a:xfrm>
        </p:spPr>
        <p:txBody>
          <a:bodyPr/>
          <a:lstStyle/>
          <a:p>
            <a:pPr marL="101600" indent="0">
              <a:lnSpc>
                <a:spcPct val="200000"/>
              </a:lnSpc>
              <a:buNone/>
            </a:pPr>
            <a:r>
              <a:rPr lang="en-US" dirty="0"/>
              <a:t>Request / Response</a:t>
            </a:r>
          </a:p>
          <a:p>
            <a:pPr marL="101600" indent="0">
              <a:lnSpc>
                <a:spcPct val="200000"/>
              </a:lnSpc>
              <a:buNone/>
            </a:pPr>
            <a:r>
              <a:rPr lang="en-US" sz="1600" i="0" dirty="0">
                <a:solidFill>
                  <a:srgbClr val="262626"/>
                </a:solidFill>
                <a:effectLst/>
                <a:latin typeface="+mj-lt"/>
              </a:rPr>
              <a:t>A service client makes a request to a service and waits for a</a:t>
            </a:r>
            <a:br>
              <a:rPr lang="en-US" sz="1600" i="0" dirty="0">
                <a:solidFill>
                  <a:srgbClr val="262626"/>
                </a:solidFill>
                <a:effectLst/>
                <a:latin typeface="+mj-lt"/>
              </a:rPr>
            </a:br>
            <a:r>
              <a:rPr lang="en-US" sz="1600" i="0" dirty="0">
                <a:solidFill>
                  <a:srgbClr val="262626"/>
                </a:solidFill>
                <a:effectLst/>
                <a:latin typeface="+mj-lt"/>
              </a:rPr>
              <a:t>response. The client expects the response to arrive in a timely fashion. It might event block while waiting. This is an interaction style that generally results in services being tightly coupled</a:t>
            </a:r>
            <a:br>
              <a:rPr lang="en-US" sz="1800" i="0" dirty="0">
                <a:solidFill>
                  <a:srgbClr val="262626"/>
                </a:solidFill>
                <a:effectLst/>
                <a:latin typeface="NewBaskerville-Roman"/>
              </a:rPr>
            </a:br>
            <a:br>
              <a:rPr lang="en-US" sz="1800" i="0" dirty="0">
                <a:solidFill>
                  <a:srgbClr val="262626"/>
                </a:solidFill>
                <a:effectLst/>
                <a:latin typeface="NewBaskerville-Roman"/>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67</a:t>
            </a:fld>
            <a:endParaRPr lang="e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42473E6-B3E8-4240-B601-FB8048AB45AE}"/>
              </a:ext>
            </a:extLst>
          </p:cNvPr>
          <p:cNvPicPr>
            <a:picLocks noChangeAspect="1"/>
          </p:cNvPicPr>
          <p:nvPr/>
        </p:nvPicPr>
        <p:blipFill>
          <a:blip r:embed="rId3"/>
          <a:stretch>
            <a:fillRect/>
          </a:stretch>
        </p:blipFill>
        <p:spPr>
          <a:xfrm>
            <a:off x="6613034" y="1493482"/>
            <a:ext cx="2364711" cy="2820835"/>
          </a:xfrm>
          <a:prstGeom prst="rect">
            <a:avLst/>
          </a:prstGeom>
        </p:spPr>
      </p:pic>
    </p:spTree>
    <p:extLst>
      <p:ext uri="{BB962C8B-B14F-4D97-AF65-F5344CB8AC3E}">
        <p14:creationId xmlns:p14="http://schemas.microsoft.com/office/powerpoint/2010/main" val="3764778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One to One</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317999"/>
            <a:ext cx="5478443" cy="3442687"/>
          </a:xfrm>
        </p:spPr>
        <p:txBody>
          <a:bodyPr/>
          <a:lstStyle/>
          <a:p>
            <a:pPr marL="101600" indent="0">
              <a:lnSpc>
                <a:spcPct val="200000"/>
              </a:lnSpc>
              <a:buNone/>
            </a:pPr>
            <a:r>
              <a:rPr lang="en-US" sz="1800" b="1" i="1" dirty="0">
                <a:solidFill>
                  <a:srgbClr val="262626"/>
                </a:solidFill>
                <a:effectLst/>
                <a:latin typeface="+mj-lt"/>
              </a:rPr>
              <a:t>Asynchronous request/response</a:t>
            </a:r>
            <a:br>
              <a:rPr lang="en-US" sz="1800" i="0" dirty="0">
                <a:solidFill>
                  <a:srgbClr val="262626"/>
                </a:solidFill>
                <a:effectLst/>
                <a:latin typeface="NewBaskerville-Italic"/>
              </a:rPr>
            </a:br>
            <a:r>
              <a:rPr lang="en-US" sz="1800" i="0" dirty="0">
                <a:solidFill>
                  <a:srgbClr val="262626"/>
                </a:solidFill>
                <a:effectLst/>
                <a:latin typeface="+mj-lt"/>
              </a:rPr>
              <a:t>A client sends a request to a service, which</a:t>
            </a:r>
            <a:br>
              <a:rPr lang="en-US" sz="1800" i="0" dirty="0">
                <a:solidFill>
                  <a:srgbClr val="262626"/>
                </a:solidFill>
                <a:effectLst/>
                <a:latin typeface="+mj-lt"/>
              </a:rPr>
            </a:br>
            <a:r>
              <a:rPr lang="en-US" sz="1800" i="0" dirty="0">
                <a:solidFill>
                  <a:srgbClr val="262626"/>
                </a:solidFill>
                <a:effectLst/>
                <a:latin typeface="+mj-lt"/>
              </a:rPr>
              <a:t>replies asynchronously. The client doesn’t block while waiting, because the service might not send the response for a long time</a:t>
            </a: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68</a:t>
            </a:fld>
            <a:endParaRPr lang="e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42473E6-B3E8-4240-B601-FB8048AB45AE}"/>
              </a:ext>
            </a:extLst>
          </p:cNvPr>
          <p:cNvPicPr>
            <a:picLocks noChangeAspect="1"/>
          </p:cNvPicPr>
          <p:nvPr/>
        </p:nvPicPr>
        <p:blipFill>
          <a:blip r:embed="rId3"/>
          <a:stretch>
            <a:fillRect/>
          </a:stretch>
        </p:blipFill>
        <p:spPr>
          <a:xfrm>
            <a:off x="6139543" y="1517176"/>
            <a:ext cx="2364711" cy="2820835"/>
          </a:xfrm>
          <a:prstGeom prst="rect">
            <a:avLst/>
          </a:prstGeom>
        </p:spPr>
      </p:pic>
    </p:spTree>
    <p:extLst>
      <p:ext uri="{BB962C8B-B14F-4D97-AF65-F5344CB8AC3E}">
        <p14:creationId xmlns:p14="http://schemas.microsoft.com/office/powerpoint/2010/main" val="17963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One to One</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317999"/>
            <a:ext cx="5478443" cy="3442687"/>
          </a:xfrm>
        </p:spPr>
        <p:txBody>
          <a:bodyPr/>
          <a:lstStyle/>
          <a:p>
            <a:pPr marL="101600" indent="0">
              <a:lnSpc>
                <a:spcPct val="200000"/>
              </a:lnSpc>
              <a:buNone/>
            </a:pPr>
            <a:r>
              <a:rPr lang="en-US" sz="1800" b="1" i="1" dirty="0">
                <a:solidFill>
                  <a:srgbClr val="262626"/>
                </a:solidFill>
                <a:effectLst/>
                <a:latin typeface="Times New Roman" panose="02020603050405020304" pitchFamily="18" charset="0"/>
                <a:cs typeface="Times New Roman" panose="02020603050405020304" pitchFamily="18" charset="0"/>
              </a:rPr>
              <a:t>One-Way Notification</a:t>
            </a:r>
            <a:br>
              <a:rPr lang="en-US" sz="1800" i="0" dirty="0">
                <a:solidFill>
                  <a:srgbClr val="262626"/>
                </a:solidFill>
                <a:effectLst/>
                <a:latin typeface="NewBaskerville-Italic"/>
              </a:rPr>
            </a:br>
            <a:r>
              <a:rPr lang="en-US" sz="1800" i="0" dirty="0">
                <a:solidFill>
                  <a:srgbClr val="262626"/>
                </a:solidFill>
                <a:effectLst/>
                <a:latin typeface="Times New Roman" panose="02020603050405020304" pitchFamily="18" charset="0"/>
                <a:cs typeface="Times New Roman" panose="02020603050405020304" pitchFamily="18" charset="0"/>
              </a:rPr>
              <a:t>A client sends a request to a service, but no reply</a:t>
            </a:r>
            <a:br>
              <a:rPr lang="en-US" sz="1800" i="0" dirty="0">
                <a:solidFill>
                  <a:srgbClr val="262626"/>
                </a:solidFill>
                <a:effectLst/>
                <a:latin typeface="Times New Roman" panose="02020603050405020304" pitchFamily="18" charset="0"/>
                <a:cs typeface="Times New Roman" panose="02020603050405020304" pitchFamily="18" charset="0"/>
              </a:rPr>
            </a:br>
            <a:r>
              <a:rPr lang="en-US" sz="1800" i="0" dirty="0">
                <a:solidFill>
                  <a:srgbClr val="262626"/>
                </a:solidFill>
                <a:effectLst/>
                <a:latin typeface="Times New Roman" panose="02020603050405020304" pitchFamily="18" charset="0"/>
                <a:cs typeface="Times New Roman" panose="02020603050405020304" pitchFamily="18" charset="0"/>
              </a:rPr>
              <a:t>is expected or sent.</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69</a:t>
            </a:fld>
            <a:endParaRPr lang="e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42473E6-B3E8-4240-B601-FB8048AB45AE}"/>
              </a:ext>
            </a:extLst>
          </p:cNvPr>
          <p:cNvPicPr>
            <a:picLocks noChangeAspect="1"/>
          </p:cNvPicPr>
          <p:nvPr/>
        </p:nvPicPr>
        <p:blipFill>
          <a:blip r:embed="rId3"/>
          <a:stretch>
            <a:fillRect/>
          </a:stretch>
        </p:blipFill>
        <p:spPr>
          <a:xfrm>
            <a:off x="6139543" y="1517176"/>
            <a:ext cx="2364711" cy="2820835"/>
          </a:xfrm>
          <a:prstGeom prst="rect">
            <a:avLst/>
          </a:prstGeom>
        </p:spPr>
      </p:pic>
    </p:spTree>
    <p:extLst>
      <p:ext uri="{BB962C8B-B14F-4D97-AF65-F5344CB8AC3E}">
        <p14:creationId xmlns:p14="http://schemas.microsoft.com/office/powerpoint/2010/main" val="115815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8EFA-62CD-4105-BA6D-360084E576E2}"/>
              </a:ext>
            </a:extLst>
          </p:cNvPr>
          <p:cNvSpPr>
            <a:spLocks noGrp="1"/>
          </p:cNvSpPr>
          <p:nvPr>
            <p:ph type="title"/>
          </p:nvPr>
        </p:nvSpPr>
        <p:spPr/>
        <p:txBody>
          <a:bodyPr/>
          <a:lstStyle/>
          <a:p>
            <a:pPr algn="ctr"/>
            <a:r>
              <a:rPr lang="en-US" dirty="0"/>
              <a:t>N-Tier(Layered) Architecture</a:t>
            </a:r>
          </a:p>
        </p:txBody>
      </p:sp>
      <p:sp>
        <p:nvSpPr>
          <p:cNvPr id="3" name="Text Placeholder 2">
            <a:extLst>
              <a:ext uri="{FF2B5EF4-FFF2-40B4-BE49-F238E27FC236}">
                <a16:creationId xmlns:a16="http://schemas.microsoft.com/office/drawing/2014/main" id="{58BA4DE6-BB08-4BBC-8D39-976930E752A4}"/>
              </a:ext>
            </a:extLst>
          </p:cNvPr>
          <p:cNvSpPr>
            <a:spLocks noGrp="1"/>
          </p:cNvSpPr>
          <p:nvPr>
            <p:ph type="body" idx="1"/>
          </p:nvPr>
        </p:nvSpPr>
        <p:spPr>
          <a:xfrm>
            <a:off x="841248" y="1599700"/>
            <a:ext cx="5486400" cy="3289292"/>
          </a:xfrm>
        </p:spPr>
        <p:txBody>
          <a:bodyPr/>
          <a:lstStyle/>
          <a:p>
            <a:pPr>
              <a:lnSpc>
                <a:spcPct val="150000"/>
              </a:lnSpc>
            </a:pPr>
            <a:r>
              <a:rPr lang="en-US" sz="1400" b="0" i="0" dirty="0">
                <a:solidFill>
                  <a:srgbClr val="000000"/>
                </a:solidFill>
                <a:effectLst/>
                <a:latin typeface="+mj-lt"/>
              </a:rPr>
              <a:t>Components within the layered architecture style are organized into logical horizontal layers, with each layer performing a specific role within the application (such as presentation logic or business logic)</a:t>
            </a:r>
            <a:r>
              <a:rPr lang="en-US" sz="1400" dirty="0">
                <a:latin typeface="+mj-lt"/>
              </a:rPr>
              <a:t> </a:t>
            </a:r>
          </a:p>
          <a:p>
            <a:pPr>
              <a:lnSpc>
                <a:spcPct val="150000"/>
              </a:lnSpc>
            </a:pPr>
            <a:endParaRPr lang="en-US" sz="1400" dirty="0">
              <a:latin typeface="+mj-lt"/>
            </a:endParaRPr>
          </a:p>
          <a:p>
            <a:pPr>
              <a:lnSpc>
                <a:spcPct val="150000"/>
              </a:lnSpc>
            </a:pPr>
            <a:r>
              <a:rPr lang="en-US" sz="1400" b="0" i="0" dirty="0">
                <a:solidFill>
                  <a:srgbClr val="000000"/>
                </a:solidFill>
                <a:effectLst/>
                <a:latin typeface="+mj-lt"/>
              </a:rPr>
              <a:t>The layered architecture style is a good choice for small, simple</a:t>
            </a:r>
            <a:br>
              <a:rPr lang="en-US" sz="1400" b="0" i="0" dirty="0">
                <a:solidFill>
                  <a:srgbClr val="000000"/>
                </a:solidFill>
                <a:effectLst/>
                <a:latin typeface="+mj-lt"/>
              </a:rPr>
            </a:br>
            <a:r>
              <a:rPr lang="en-US" sz="1400" b="0" i="0" dirty="0">
                <a:solidFill>
                  <a:srgbClr val="000000"/>
                </a:solidFill>
                <a:effectLst/>
                <a:latin typeface="+mj-lt"/>
              </a:rPr>
              <a:t>applications or websites. It is also a good architecture choice, particularly as a starting point, for situations with very tight budget and time constraints</a:t>
            </a:r>
            <a:r>
              <a:rPr lang="en-US" sz="1400" dirty="0">
                <a:latin typeface="+mj-lt"/>
              </a:rPr>
              <a:t> </a:t>
            </a:r>
            <a:br>
              <a:rPr lang="en-US" sz="1400" dirty="0"/>
            </a:br>
            <a:br>
              <a:rPr lang="en-US" sz="1600" dirty="0"/>
            </a:br>
            <a:endParaRPr lang="en-US" sz="1600" dirty="0"/>
          </a:p>
        </p:txBody>
      </p:sp>
      <p:sp>
        <p:nvSpPr>
          <p:cNvPr id="5" name="Slide Number Placeholder 4">
            <a:extLst>
              <a:ext uri="{FF2B5EF4-FFF2-40B4-BE49-F238E27FC236}">
                <a16:creationId xmlns:a16="http://schemas.microsoft.com/office/drawing/2014/main" id="{D0D97687-9FE7-49BF-BEEF-5C75E6A0A5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6" name="Picture 4" descr="3 tier architecture example code project">
            <a:extLst>
              <a:ext uri="{FF2B5EF4-FFF2-40B4-BE49-F238E27FC236}">
                <a16:creationId xmlns:a16="http://schemas.microsoft.com/office/drawing/2014/main" id="{064B45E8-6FDA-4EB2-B74E-BBC1615FB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960" y="1599700"/>
            <a:ext cx="3000994" cy="271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405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79E0-DC05-4BE0-B3DA-C9DCA1C1E0A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One To Many</a:t>
            </a:r>
          </a:p>
        </p:txBody>
      </p:sp>
      <p:sp>
        <p:nvSpPr>
          <p:cNvPr id="3" name="Text Placeholder 2">
            <a:extLst>
              <a:ext uri="{FF2B5EF4-FFF2-40B4-BE49-F238E27FC236}">
                <a16:creationId xmlns:a16="http://schemas.microsoft.com/office/drawing/2014/main" id="{A91A62F1-2BD1-42A6-B9A7-3938B9AA8CD5}"/>
              </a:ext>
            </a:extLst>
          </p:cNvPr>
          <p:cNvSpPr>
            <a:spLocks noGrp="1"/>
          </p:cNvSpPr>
          <p:nvPr>
            <p:ph type="body" idx="1"/>
          </p:nvPr>
        </p:nvSpPr>
        <p:spPr>
          <a:xfrm>
            <a:off x="661100" y="1317999"/>
            <a:ext cx="5942900" cy="3442687"/>
          </a:xfrm>
        </p:spPr>
        <p:txBody>
          <a:bodyPr/>
          <a:lstStyle/>
          <a:p>
            <a:pPr marL="101600" indent="0">
              <a:lnSpc>
                <a:spcPct val="150000"/>
              </a:lnSpc>
              <a:buNone/>
            </a:pPr>
            <a:r>
              <a:rPr lang="en-US" sz="1800" b="1" dirty="0">
                <a:solidFill>
                  <a:srgbClr val="262626"/>
                </a:solidFill>
                <a:effectLst/>
                <a:latin typeface="+mj-lt"/>
              </a:rPr>
              <a:t>Publish/subscribe</a:t>
            </a:r>
            <a:br>
              <a:rPr lang="en-US" sz="1800" i="0" dirty="0">
                <a:solidFill>
                  <a:srgbClr val="262626"/>
                </a:solidFill>
                <a:effectLst/>
                <a:latin typeface="+mj-lt"/>
              </a:rPr>
            </a:br>
            <a:r>
              <a:rPr lang="en-US" sz="1800" i="0" dirty="0">
                <a:solidFill>
                  <a:srgbClr val="262626"/>
                </a:solidFill>
                <a:effectLst/>
                <a:latin typeface="+mj-lt"/>
              </a:rPr>
              <a:t>A client publishes a notification message, which is  consumed by zero or more interested services.</a:t>
            </a:r>
          </a:p>
          <a:p>
            <a:pPr marL="101600" indent="0">
              <a:lnSpc>
                <a:spcPct val="150000"/>
              </a:lnSpc>
              <a:buNone/>
            </a:pPr>
            <a:br>
              <a:rPr lang="en-US" sz="1800" i="0" dirty="0">
                <a:solidFill>
                  <a:srgbClr val="262626"/>
                </a:solidFill>
                <a:effectLst/>
                <a:latin typeface="+mj-lt"/>
              </a:rPr>
            </a:br>
            <a:r>
              <a:rPr lang="en-US" sz="1800" b="1" dirty="0">
                <a:solidFill>
                  <a:srgbClr val="262626"/>
                </a:solidFill>
                <a:effectLst/>
                <a:latin typeface="+mj-lt"/>
              </a:rPr>
              <a:t>Publish/async Response</a:t>
            </a:r>
            <a:br>
              <a:rPr lang="en-US" sz="1800" i="0" dirty="0">
                <a:solidFill>
                  <a:srgbClr val="262626"/>
                </a:solidFill>
                <a:effectLst/>
                <a:latin typeface="+mj-lt"/>
              </a:rPr>
            </a:br>
            <a:r>
              <a:rPr lang="en-US" sz="1800" i="0" dirty="0">
                <a:solidFill>
                  <a:srgbClr val="262626"/>
                </a:solidFill>
                <a:effectLst/>
                <a:latin typeface="+mj-lt"/>
              </a:rPr>
              <a:t>A client publishes a request message and then waits for</a:t>
            </a:r>
            <a:br>
              <a:rPr lang="en-US" sz="1800" i="0" dirty="0">
                <a:solidFill>
                  <a:srgbClr val="262626"/>
                </a:solidFill>
                <a:effectLst/>
                <a:latin typeface="+mj-lt"/>
              </a:rPr>
            </a:br>
            <a:r>
              <a:rPr lang="en-US" sz="1800" i="0" dirty="0">
                <a:solidFill>
                  <a:srgbClr val="262626"/>
                </a:solidFill>
                <a:effectLst/>
                <a:latin typeface="+mj-lt"/>
              </a:rPr>
              <a:t>a certain amount of time for responses from interested services</a:t>
            </a: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br>
              <a:rPr lang="en-US" sz="1800" i="0" dirty="0">
                <a:solidFill>
                  <a:srgbClr val="262626"/>
                </a:solidFill>
                <a:effectLst/>
                <a:latin typeface="NewBaskerville-Roman"/>
              </a:rPr>
            </a:br>
            <a:endParaRPr lang="en-US" dirty="0"/>
          </a:p>
        </p:txBody>
      </p:sp>
      <p:sp>
        <p:nvSpPr>
          <p:cNvPr id="5" name="Slide Number Placeholder 4">
            <a:extLst>
              <a:ext uri="{FF2B5EF4-FFF2-40B4-BE49-F238E27FC236}">
                <a16:creationId xmlns:a16="http://schemas.microsoft.com/office/drawing/2014/main" id="{D24EA5B5-9B72-4ADD-AAD8-CF4B03C31E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Arial" panose="020B0604020202020204" pitchFamily="34" charset="0"/>
                <a:cs typeface="Arial" panose="020B0604020202020204" pitchFamily="34" charset="0"/>
              </a:rPr>
              <a:t>70</a:t>
            </a:fld>
            <a:endParaRPr lang="e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42473E6-B3E8-4240-B601-FB8048AB45AE}"/>
              </a:ext>
            </a:extLst>
          </p:cNvPr>
          <p:cNvPicPr>
            <a:picLocks noChangeAspect="1"/>
          </p:cNvPicPr>
          <p:nvPr/>
        </p:nvPicPr>
        <p:blipFill>
          <a:blip r:embed="rId3"/>
          <a:stretch>
            <a:fillRect/>
          </a:stretch>
        </p:blipFill>
        <p:spPr>
          <a:xfrm>
            <a:off x="6604000" y="1493482"/>
            <a:ext cx="2364711" cy="2820835"/>
          </a:xfrm>
          <a:prstGeom prst="rect">
            <a:avLst/>
          </a:prstGeom>
        </p:spPr>
      </p:pic>
    </p:spTree>
    <p:extLst>
      <p:ext uri="{BB962C8B-B14F-4D97-AF65-F5344CB8AC3E}">
        <p14:creationId xmlns:p14="http://schemas.microsoft.com/office/powerpoint/2010/main" val="643548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4177568-5FF5-D22A-A04D-2A25F42031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71</a:t>
            </a:fld>
            <a:endParaRPr lang="en"/>
          </a:p>
        </p:txBody>
      </p:sp>
      <p:pic>
        <p:nvPicPr>
          <p:cNvPr id="2050" name="Picture 2" descr="How to Overcome the 3 Biggest Blogging Challenges">
            <a:extLst>
              <a:ext uri="{FF2B5EF4-FFF2-40B4-BE49-F238E27FC236}">
                <a16:creationId xmlns:a16="http://schemas.microsoft.com/office/drawing/2014/main" id="{FCD72A27-539F-3931-4AB7-5716D46A0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021" y="2057904"/>
            <a:ext cx="6492240" cy="30855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llenges - What Design Can Do">
            <a:extLst>
              <a:ext uri="{FF2B5EF4-FFF2-40B4-BE49-F238E27FC236}">
                <a16:creationId xmlns:a16="http://schemas.microsoft.com/office/drawing/2014/main" id="{965515BD-D1B0-8FB4-BF61-59ABC71B9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142" y="1361220"/>
            <a:ext cx="5953567" cy="1106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A26C50F-420A-F4D5-F725-30DBE843C6A4}"/>
              </a:ext>
            </a:extLst>
          </p:cNvPr>
          <p:cNvSpPr txBox="1"/>
          <p:nvPr/>
        </p:nvSpPr>
        <p:spPr>
          <a:xfrm>
            <a:off x="2289779" y="2419279"/>
            <a:ext cx="4579556" cy="307777"/>
          </a:xfrm>
          <a:prstGeom prst="rect">
            <a:avLst/>
          </a:prstGeom>
          <a:noFill/>
        </p:spPr>
        <p:txBody>
          <a:bodyPr wrap="square">
            <a:spAutoFit/>
          </a:bodyPr>
          <a:lstStyle/>
          <a:p>
            <a:pPr algn="l"/>
            <a:r>
              <a:rPr lang="en-US" b="0" i="0" dirty="0">
                <a:effectLst/>
                <a:latin typeface="NEXT Book"/>
              </a:rPr>
              <a:t>What are the fallacies of distributed computing</a:t>
            </a:r>
          </a:p>
        </p:txBody>
      </p:sp>
    </p:spTree>
    <p:extLst>
      <p:ext uri="{BB962C8B-B14F-4D97-AF65-F5344CB8AC3E}">
        <p14:creationId xmlns:p14="http://schemas.microsoft.com/office/powerpoint/2010/main" val="66158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r>
              <a:rPr lang="en-US" dirty="0"/>
              <a:t> # Refactoring to microservices</a:t>
            </a:r>
          </a:p>
        </p:txBody>
      </p:sp>
      <p:sp>
        <p:nvSpPr>
          <p:cNvPr id="4" name="Text Placeholder 3">
            <a:extLst>
              <a:ext uri="{FF2B5EF4-FFF2-40B4-BE49-F238E27FC236}">
                <a16:creationId xmlns:a16="http://schemas.microsoft.com/office/drawing/2014/main" id="{43916F60-0CAF-64B2-3B55-2A268AF10F06}"/>
              </a:ext>
            </a:extLst>
          </p:cNvPr>
          <p:cNvSpPr>
            <a:spLocks noGrp="1"/>
          </p:cNvSpPr>
          <p:nvPr>
            <p:ph type="body" idx="2"/>
          </p:nvPr>
        </p:nvSpPr>
        <p:spPr>
          <a:xfrm>
            <a:off x="1334434" y="2204579"/>
            <a:ext cx="6475131" cy="1398641"/>
          </a:xfrm>
        </p:spPr>
        <p:txBody>
          <a:bodyPr/>
          <a:lstStyle/>
          <a:p>
            <a:r>
              <a:rPr lang="en-US" b="0" i="0" dirty="0">
                <a:solidFill>
                  <a:srgbClr val="333333"/>
                </a:solidFill>
                <a:effectLst/>
                <a:latin typeface="Helvetica Neue"/>
              </a:rPr>
              <a:t>How do you migrate a legacy monolithic application to a microservice architecture?</a:t>
            </a:r>
            <a:endParaRPr lang="en-US" dirty="0"/>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34104984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dirty="0"/>
              <a:t>Implement new functionality as a service</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73</a:t>
            </a:fld>
            <a:endParaRPr lang="en"/>
          </a:p>
        </p:txBody>
      </p:sp>
      <p:pic>
        <p:nvPicPr>
          <p:cNvPr id="3076" name="Picture 4">
            <a:extLst>
              <a:ext uri="{FF2B5EF4-FFF2-40B4-BE49-F238E27FC236}">
                <a16:creationId xmlns:a16="http://schemas.microsoft.com/office/drawing/2014/main" id="{2429F2F1-1BA9-DE15-3FDD-EA2776331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00" y="1318000"/>
            <a:ext cx="6079766" cy="3825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rangler Fig - Rain Forest Reports">
            <a:extLst>
              <a:ext uri="{FF2B5EF4-FFF2-40B4-BE49-F238E27FC236}">
                <a16:creationId xmlns:a16="http://schemas.microsoft.com/office/drawing/2014/main" id="{50BB6A46-2DD9-65F9-AF59-286D83ACF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583" y="1504518"/>
            <a:ext cx="1847850" cy="24669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5C3B46-41D8-A46D-9124-16345FD6AC23}"/>
              </a:ext>
            </a:extLst>
          </p:cNvPr>
          <p:cNvSpPr txBox="1"/>
          <p:nvPr/>
        </p:nvSpPr>
        <p:spPr>
          <a:xfrm>
            <a:off x="7178671" y="3971493"/>
            <a:ext cx="1149674" cy="307777"/>
          </a:xfrm>
          <a:prstGeom prst="rect">
            <a:avLst/>
          </a:prstGeom>
          <a:noFill/>
        </p:spPr>
        <p:txBody>
          <a:bodyPr wrap="none" rtlCol="0">
            <a:spAutoFit/>
          </a:bodyPr>
          <a:lstStyle/>
          <a:p>
            <a:r>
              <a:rPr lang="en-US" dirty="0"/>
              <a:t>Strangler fig</a:t>
            </a:r>
          </a:p>
        </p:txBody>
      </p:sp>
    </p:spTree>
    <p:extLst>
      <p:ext uri="{BB962C8B-B14F-4D97-AF65-F5344CB8AC3E}">
        <p14:creationId xmlns:p14="http://schemas.microsoft.com/office/powerpoint/2010/main" val="445842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b="0" i="0" dirty="0">
                <a:solidFill>
                  <a:schemeClr val="bg1"/>
                </a:solidFill>
                <a:effectLst/>
                <a:latin typeface="Helvetica Neue"/>
              </a:rPr>
              <a:t>Extract services from the monolith</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74</a:t>
            </a:fld>
            <a:endParaRPr lang="en"/>
          </a:p>
        </p:txBody>
      </p:sp>
      <p:pic>
        <p:nvPicPr>
          <p:cNvPr id="4098" name="Picture 2">
            <a:extLst>
              <a:ext uri="{FF2B5EF4-FFF2-40B4-BE49-F238E27FC236}">
                <a16:creationId xmlns:a16="http://schemas.microsoft.com/office/drawing/2014/main" id="{A42BE63B-91BF-5ABD-EFAC-766F74E15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9841"/>
            <a:ext cx="4328699" cy="31835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FD18C2-D33A-6E3A-AE77-89F01710524E}"/>
              </a:ext>
            </a:extLst>
          </p:cNvPr>
          <p:cNvSpPr txBox="1"/>
          <p:nvPr/>
        </p:nvSpPr>
        <p:spPr>
          <a:xfrm>
            <a:off x="661100" y="1569842"/>
            <a:ext cx="3910900" cy="1384995"/>
          </a:xfrm>
          <a:prstGeom prst="rect">
            <a:avLst/>
          </a:prstGeom>
          <a:noFill/>
        </p:spPr>
        <p:txBody>
          <a:bodyPr wrap="square" rtlCol="0">
            <a:spAutoFit/>
          </a:bodyPr>
          <a:lstStyle/>
          <a:p>
            <a:r>
              <a:rPr lang="en-US" b="1" i="0" dirty="0">
                <a:solidFill>
                  <a:srgbClr val="333333"/>
                </a:solidFill>
                <a:effectLst/>
                <a:latin typeface="Helvetica Neue"/>
              </a:rPr>
              <a:t>Step 1: Split the code</a:t>
            </a:r>
          </a:p>
          <a:p>
            <a:endParaRPr kumimoji="0" lang="en-US" altLang="en-US" sz="1400" b="1" i="0" u="none" strike="noStrike" cap="none" normalizeH="0" baseline="0" dirty="0">
              <a:ln>
                <a:noFill/>
              </a:ln>
              <a:solidFill>
                <a:srgbClr val="333333"/>
              </a:solidFill>
              <a:effectLst/>
              <a:latin typeface="Helvetica Neue"/>
            </a:endParaRPr>
          </a:p>
          <a:p>
            <a:endParaRPr kumimoji="0" lang="en-US" altLang="en-US" sz="1400" b="1" i="0" u="none" strike="noStrike" cap="none" normalizeH="0" baseline="0" dirty="0">
              <a:ln>
                <a:noFill/>
              </a:ln>
              <a:solidFill>
                <a:srgbClr val="333333"/>
              </a:solidFill>
              <a:effectLst/>
              <a:latin typeface="Helvetica Neue"/>
            </a:endParaRPr>
          </a:p>
          <a:p>
            <a:r>
              <a:rPr kumimoji="0" lang="en-US" altLang="en-US" sz="1400" b="1" i="0" u="none" strike="noStrike" cap="none" normalizeH="0" baseline="0" dirty="0">
                <a:ln>
                  <a:noFill/>
                </a:ln>
                <a:solidFill>
                  <a:srgbClr val="333333"/>
                </a:solidFill>
                <a:effectLst/>
                <a:latin typeface="Helvetica Neue"/>
              </a:rPr>
              <a:t> </a:t>
            </a:r>
            <a:r>
              <a:rPr lang="en-US" b="0" i="0" dirty="0">
                <a:solidFill>
                  <a:srgbClr val="333333"/>
                </a:solidFill>
                <a:effectLst/>
                <a:latin typeface="Helvetica Neue"/>
              </a:rPr>
              <a:t>The first step </a:t>
            </a:r>
            <a:r>
              <a:rPr kumimoji="0" lang="en-US" altLang="en-US" sz="1400" b="0" i="0" u="none" strike="noStrike" cap="none" normalizeH="0" baseline="0" dirty="0">
                <a:ln>
                  <a:noFill/>
                </a:ln>
                <a:solidFill>
                  <a:srgbClr val="333333"/>
                </a:solidFill>
                <a:effectLst/>
                <a:latin typeface="Helvetica Neue"/>
              </a:rPr>
              <a:t>is to split the code and convert delivery management into a separate, loosely coupled module within the monolith</a:t>
            </a:r>
            <a:endParaRPr lang="en-US" dirty="0"/>
          </a:p>
        </p:txBody>
      </p:sp>
    </p:spTree>
    <p:extLst>
      <p:ext uri="{BB962C8B-B14F-4D97-AF65-F5344CB8AC3E}">
        <p14:creationId xmlns:p14="http://schemas.microsoft.com/office/powerpoint/2010/main" val="966564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b="0" i="0" dirty="0">
                <a:solidFill>
                  <a:schemeClr val="bg1"/>
                </a:solidFill>
                <a:effectLst/>
                <a:latin typeface="Helvetica Neue"/>
              </a:rPr>
              <a:t>Extract services from the monolith</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75</a:t>
            </a:fld>
            <a:endParaRPr lang="en"/>
          </a:p>
        </p:txBody>
      </p:sp>
      <p:sp>
        <p:nvSpPr>
          <p:cNvPr id="4" name="TextBox 3">
            <a:extLst>
              <a:ext uri="{FF2B5EF4-FFF2-40B4-BE49-F238E27FC236}">
                <a16:creationId xmlns:a16="http://schemas.microsoft.com/office/drawing/2014/main" id="{58FD18C2-D33A-6E3A-AE77-89F01710524E}"/>
              </a:ext>
            </a:extLst>
          </p:cNvPr>
          <p:cNvSpPr txBox="1"/>
          <p:nvPr/>
        </p:nvSpPr>
        <p:spPr>
          <a:xfrm>
            <a:off x="661100" y="1569842"/>
            <a:ext cx="3827773" cy="1384995"/>
          </a:xfrm>
          <a:prstGeom prst="rect">
            <a:avLst/>
          </a:prstGeom>
          <a:noFill/>
        </p:spPr>
        <p:txBody>
          <a:bodyPr wrap="square" rtlCol="0">
            <a:spAutoFit/>
          </a:bodyPr>
          <a:lstStyle/>
          <a:p>
            <a:r>
              <a:rPr lang="en-US" b="1" i="0" dirty="0">
                <a:solidFill>
                  <a:srgbClr val="333333"/>
                </a:solidFill>
                <a:effectLst/>
                <a:latin typeface="Helvetica Neue"/>
              </a:rPr>
              <a:t>Step 2: Split the database</a:t>
            </a:r>
          </a:p>
          <a:p>
            <a:endParaRPr kumimoji="0" lang="en-US" altLang="en-US" sz="1400" b="1" i="0" u="none" strike="noStrike" cap="none" normalizeH="0" baseline="0" dirty="0">
              <a:ln>
                <a:noFill/>
              </a:ln>
              <a:solidFill>
                <a:srgbClr val="333333"/>
              </a:solidFill>
              <a:effectLst/>
              <a:latin typeface="Helvetica Neue"/>
            </a:endParaRPr>
          </a:p>
          <a:p>
            <a:endParaRPr kumimoji="0" lang="en-US" altLang="en-US" sz="1400" b="1" i="0" u="none" strike="noStrike" cap="none" normalizeH="0" baseline="0" dirty="0">
              <a:ln>
                <a:noFill/>
              </a:ln>
              <a:solidFill>
                <a:srgbClr val="333333"/>
              </a:solidFill>
              <a:effectLst/>
              <a:latin typeface="Helvetica Neue"/>
            </a:endParaRPr>
          </a:p>
          <a:p>
            <a:r>
              <a:rPr kumimoji="0" lang="en-US" altLang="en-US" sz="1400" b="1" i="0" u="none" strike="noStrike" cap="none" normalizeH="0" baseline="0" dirty="0">
                <a:ln>
                  <a:noFill/>
                </a:ln>
                <a:solidFill>
                  <a:srgbClr val="333333"/>
                </a:solidFill>
                <a:effectLst/>
                <a:latin typeface="Helvetica Neue"/>
              </a:rPr>
              <a:t> </a:t>
            </a:r>
            <a:r>
              <a:rPr kumimoji="0" lang="en-US" altLang="en-US" sz="1400" b="0" i="0" u="none" strike="noStrike" cap="none" normalizeH="0" baseline="0" dirty="0">
                <a:ln>
                  <a:noFill/>
                </a:ln>
                <a:solidFill>
                  <a:srgbClr val="333333"/>
                </a:solidFill>
                <a:effectLst/>
                <a:latin typeface="Helvetica Neue"/>
              </a:rPr>
              <a:t>is to split the code and convert delivery management into a separate, loosely coupled module within the monolith</a:t>
            </a:r>
            <a:endParaRPr lang="en-US" dirty="0"/>
          </a:p>
        </p:txBody>
      </p:sp>
      <p:pic>
        <p:nvPicPr>
          <p:cNvPr id="5122" name="Picture 2">
            <a:extLst>
              <a:ext uri="{FF2B5EF4-FFF2-40B4-BE49-F238E27FC236}">
                <a16:creationId xmlns:a16="http://schemas.microsoft.com/office/drawing/2014/main" id="{8B080537-008E-BE89-BF32-A08C25E56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128" y="1427918"/>
            <a:ext cx="4488871" cy="295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72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b="0" i="0" dirty="0">
                <a:solidFill>
                  <a:schemeClr val="bg1"/>
                </a:solidFill>
                <a:effectLst/>
                <a:latin typeface="Helvetica Neue"/>
              </a:rPr>
              <a:t>Extract services from the monolith</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76</a:t>
            </a:fld>
            <a:endParaRPr lang="en"/>
          </a:p>
        </p:txBody>
      </p:sp>
      <p:sp>
        <p:nvSpPr>
          <p:cNvPr id="4" name="TextBox 3">
            <a:extLst>
              <a:ext uri="{FF2B5EF4-FFF2-40B4-BE49-F238E27FC236}">
                <a16:creationId xmlns:a16="http://schemas.microsoft.com/office/drawing/2014/main" id="{58FD18C2-D33A-6E3A-AE77-89F01710524E}"/>
              </a:ext>
            </a:extLst>
          </p:cNvPr>
          <p:cNvSpPr txBox="1"/>
          <p:nvPr/>
        </p:nvSpPr>
        <p:spPr>
          <a:xfrm>
            <a:off x="661100" y="1569842"/>
            <a:ext cx="3827773" cy="1631216"/>
          </a:xfrm>
          <a:prstGeom prst="rect">
            <a:avLst/>
          </a:prstGeom>
          <a:noFill/>
        </p:spPr>
        <p:txBody>
          <a:bodyPr wrap="square" rtlCol="0">
            <a:spAutoFit/>
          </a:bodyPr>
          <a:lstStyle/>
          <a:p>
            <a:pPr algn="l"/>
            <a:r>
              <a:rPr lang="en-US" b="1" i="0" dirty="0">
                <a:solidFill>
                  <a:srgbClr val="333333"/>
                </a:solidFill>
                <a:effectLst/>
                <a:latin typeface="Helvetica Neue"/>
              </a:rPr>
              <a:t>Step 3: Define a standalone </a:t>
            </a:r>
            <a:r>
              <a:rPr kumimoji="0" lang="en-US" altLang="en-US" sz="1400" b="1" i="0" u="none" strike="noStrike" cap="none" normalizeH="0" baseline="0" dirty="0">
                <a:ln>
                  <a:noFill/>
                </a:ln>
                <a:solidFill>
                  <a:srgbClr val="C7254E"/>
                </a:solidFill>
                <a:effectLst/>
                <a:latin typeface="Menlo"/>
              </a:rPr>
              <a:t>Delivery Service</a:t>
            </a:r>
            <a:r>
              <a:rPr kumimoji="0" lang="en-US" altLang="en-US" sz="1600" b="1" i="0" u="none" strike="noStrike" cap="none" normalizeH="0" baseline="0" dirty="0">
                <a:ln>
                  <a:noFill/>
                </a:ln>
                <a:solidFill>
                  <a:srgbClr val="333333"/>
                </a:solidFill>
                <a:effectLst/>
                <a:latin typeface="Helvetica Neue"/>
              </a:rPr>
              <a:t> </a:t>
            </a:r>
            <a:endParaRPr lang="en-US" b="1" i="0" dirty="0">
              <a:solidFill>
                <a:srgbClr val="333333"/>
              </a:solidFill>
              <a:effectLst/>
              <a:latin typeface="Helvetica Neue"/>
            </a:endParaRPr>
          </a:p>
          <a:p>
            <a:r>
              <a:rPr kumimoji="0" lang="en-US" altLang="en-US" sz="1400" b="1" i="0" u="none" strike="noStrike" cap="none" normalizeH="0" baseline="0" dirty="0">
                <a:ln>
                  <a:noFill/>
                </a:ln>
                <a:solidFill>
                  <a:srgbClr val="333333"/>
                </a:solidFill>
                <a:effectLst/>
                <a:latin typeface="Helvetica Neu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Helvetica Neue"/>
              </a:rPr>
              <a:t>The third step of the refactoring process is to define a standalone </a:t>
            </a:r>
            <a:r>
              <a:rPr kumimoji="0" lang="en-US" altLang="en-US" sz="1200" b="0" i="0" u="none" strike="noStrike" cap="none" normalizeH="0" baseline="0" dirty="0">
                <a:ln>
                  <a:noFill/>
                </a:ln>
                <a:solidFill>
                  <a:srgbClr val="C7254E"/>
                </a:solidFill>
                <a:effectLst/>
                <a:latin typeface="Menlo"/>
              </a:rPr>
              <a:t>Delivery Service</a:t>
            </a:r>
            <a:r>
              <a:rPr kumimoji="0" lang="en-US" altLang="en-US" sz="1400" b="0" i="0" u="none" strike="noStrike" cap="none" normalizeH="0" baseline="0" dirty="0">
                <a:ln>
                  <a:noFill/>
                </a:ln>
                <a:solidFill>
                  <a:srgbClr val="333333"/>
                </a:solidFill>
                <a:effectLst/>
                <a:latin typeface="Helvetica Neue"/>
              </a:rPr>
              <a:t> and deploy it. The service does not, however, handle production traffic. Instead, it can, for example, be tested in production</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148" name="Picture 4">
            <a:extLst>
              <a:ext uri="{FF2B5EF4-FFF2-40B4-BE49-F238E27FC236}">
                <a16:creationId xmlns:a16="http://schemas.microsoft.com/office/drawing/2014/main" id="{7F07CDF9-2A51-70AF-D500-2A0AC989B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859" y="1457680"/>
            <a:ext cx="4556885" cy="3144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7559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b="0" i="0" dirty="0">
                <a:solidFill>
                  <a:schemeClr val="bg1"/>
                </a:solidFill>
                <a:effectLst/>
                <a:latin typeface="Helvetica Neue"/>
              </a:rPr>
              <a:t>Extract services from the monolith</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77</a:t>
            </a:fld>
            <a:endParaRPr lang="en"/>
          </a:p>
        </p:txBody>
      </p:sp>
      <p:sp>
        <p:nvSpPr>
          <p:cNvPr id="4" name="TextBox 3">
            <a:extLst>
              <a:ext uri="{FF2B5EF4-FFF2-40B4-BE49-F238E27FC236}">
                <a16:creationId xmlns:a16="http://schemas.microsoft.com/office/drawing/2014/main" id="{58FD18C2-D33A-6E3A-AE77-89F01710524E}"/>
              </a:ext>
            </a:extLst>
          </p:cNvPr>
          <p:cNvSpPr txBox="1"/>
          <p:nvPr/>
        </p:nvSpPr>
        <p:spPr>
          <a:xfrm>
            <a:off x="675054" y="1517528"/>
            <a:ext cx="3753363" cy="116955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Helvetica Neue"/>
              </a:rPr>
              <a:t>Step 4: Use the standalone </a:t>
            </a:r>
            <a:r>
              <a:rPr kumimoji="0" lang="en-US" altLang="en-US" sz="1400" b="1" i="0" u="none" strike="noStrike" cap="none" normalizeH="0" baseline="0" dirty="0">
                <a:ln>
                  <a:noFill/>
                </a:ln>
                <a:solidFill>
                  <a:srgbClr val="C7254E"/>
                </a:solidFill>
                <a:effectLst/>
                <a:latin typeface="Menlo"/>
              </a:rPr>
              <a:t>Delivery Service</a:t>
            </a:r>
            <a:endParaRPr kumimoji="0" lang="en-US" altLang="en-US" sz="1400" b="1" i="0" u="none" strike="noStrike" cap="none" normalizeH="0" baseline="0" dirty="0">
              <a:ln>
                <a:noFill/>
              </a:ln>
              <a:solidFill>
                <a:srgbClr val="333333"/>
              </a:solidFill>
              <a:effectLst/>
              <a:latin typeface="Helvetica Neue"/>
            </a:endParaRPr>
          </a:p>
          <a:p>
            <a:endParaRPr kumimoji="0" lang="en-US" altLang="en-US" sz="1400" b="1" i="0" u="none" strike="noStrike" cap="none" normalizeH="0" baseline="0" dirty="0">
              <a:ln>
                <a:noFill/>
              </a:ln>
              <a:solidFill>
                <a:srgbClr val="333333"/>
              </a:solidFill>
              <a:effectLst/>
              <a:latin typeface="Helvetica Neue"/>
            </a:endParaRPr>
          </a:p>
          <a:p>
            <a:endParaRPr kumimoji="0" lang="en-US" altLang="en-US" sz="1400" b="1" i="0" u="none" strike="noStrike" cap="none" normalizeH="0" baseline="0" dirty="0">
              <a:ln>
                <a:noFill/>
              </a:ln>
              <a:solidFill>
                <a:srgbClr val="333333"/>
              </a:solidFill>
              <a:effectLst/>
              <a:latin typeface="Helvetica Neue"/>
            </a:endParaRPr>
          </a:p>
          <a:p>
            <a:r>
              <a:rPr kumimoji="0" lang="en-US" altLang="en-US" sz="1400" b="0" i="0" u="none" strike="noStrike" cap="none" normalizeH="0" baseline="0" dirty="0">
                <a:ln>
                  <a:noFill/>
                </a:ln>
                <a:solidFill>
                  <a:srgbClr val="333333"/>
                </a:solidFill>
                <a:effectLst/>
                <a:latin typeface="Helvetica Neue"/>
              </a:rPr>
              <a:t>The fourth step of the refactoring process is to use the standalone </a:t>
            </a:r>
            <a:r>
              <a:rPr kumimoji="0" lang="en-US" altLang="en-US" sz="1200" b="0" i="0" u="none" strike="noStrike" cap="none" normalizeH="0" baseline="0" dirty="0">
                <a:ln>
                  <a:noFill/>
                </a:ln>
                <a:solidFill>
                  <a:srgbClr val="C7254E"/>
                </a:solidFill>
                <a:effectLst/>
                <a:latin typeface="Menlo"/>
              </a:rPr>
              <a:t>Delivery Service</a:t>
            </a:r>
            <a:endParaRPr lang="en-US" dirty="0"/>
          </a:p>
        </p:txBody>
      </p:sp>
      <p:pic>
        <p:nvPicPr>
          <p:cNvPr id="7171" name="Picture 3">
            <a:extLst>
              <a:ext uri="{FF2B5EF4-FFF2-40B4-BE49-F238E27FC236}">
                <a16:creationId xmlns:a16="http://schemas.microsoft.com/office/drawing/2014/main" id="{591401B4-1259-58B1-D787-C3E5D879E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719" y="1457072"/>
            <a:ext cx="4458645" cy="330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43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l"/>
            <a:r>
              <a:rPr lang="en-US" b="0" i="0" dirty="0">
                <a:solidFill>
                  <a:schemeClr val="bg1"/>
                </a:solidFill>
                <a:effectLst/>
                <a:latin typeface="Helvetica Neue"/>
              </a:rPr>
              <a:t># How to decompose an application into services?</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78</a:t>
            </a:fld>
            <a:endParaRPr lang="en"/>
          </a:p>
        </p:txBody>
      </p:sp>
      <p:sp>
        <p:nvSpPr>
          <p:cNvPr id="4" name="TextBox 3">
            <a:extLst>
              <a:ext uri="{FF2B5EF4-FFF2-40B4-BE49-F238E27FC236}">
                <a16:creationId xmlns:a16="http://schemas.microsoft.com/office/drawing/2014/main" id="{58FD18C2-D33A-6E3A-AE77-89F01710524E}"/>
              </a:ext>
            </a:extLst>
          </p:cNvPr>
          <p:cNvSpPr txBox="1"/>
          <p:nvPr/>
        </p:nvSpPr>
        <p:spPr>
          <a:xfrm>
            <a:off x="725475" y="1411731"/>
            <a:ext cx="6491484" cy="307777"/>
          </a:xfrm>
          <a:prstGeom prst="rect">
            <a:avLst/>
          </a:prstGeom>
          <a:noFill/>
        </p:spPr>
        <p:txBody>
          <a:bodyPr wrap="square" rtlCol="0">
            <a:spAutoFit/>
          </a:bodyPr>
          <a:lstStyle/>
          <a:p>
            <a:pPr algn="l"/>
            <a:r>
              <a:rPr lang="en-US" b="0" i="0" dirty="0">
                <a:solidFill>
                  <a:srgbClr val="333333"/>
                </a:solidFill>
                <a:effectLst/>
                <a:latin typeface="Helvetica Neue"/>
              </a:rPr>
              <a:t>Define services corresponding to Domain-Driven Design (DDD) subdomains</a:t>
            </a:r>
          </a:p>
        </p:txBody>
      </p:sp>
      <p:pic>
        <p:nvPicPr>
          <p:cNvPr id="8194" name="Picture 2" descr="Domain-Driven Design">
            <a:extLst>
              <a:ext uri="{FF2B5EF4-FFF2-40B4-BE49-F238E27FC236}">
                <a16:creationId xmlns:a16="http://schemas.microsoft.com/office/drawing/2014/main" id="{764D6857-361A-9167-8C2C-F0DA2B392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212" y="1793708"/>
            <a:ext cx="6053177" cy="326057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omain-Driven Design | 9780321125217 | Eric Evans | Boeken | bol.com">
            <a:extLst>
              <a:ext uri="{FF2B5EF4-FFF2-40B4-BE49-F238E27FC236}">
                <a16:creationId xmlns:a16="http://schemas.microsoft.com/office/drawing/2014/main" id="{923A4858-6D9D-0DD2-0D28-4D6D1DB5A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974" y="1565619"/>
            <a:ext cx="1141347" cy="1510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2959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p:txBody>
          <a:bodyPr/>
          <a:lstStyle/>
          <a:p>
            <a:pPr algn="ctr"/>
            <a:r>
              <a:rPr lang="en-US" b="0" i="0" dirty="0">
                <a:solidFill>
                  <a:schemeClr val="bg1"/>
                </a:solidFill>
                <a:effectLst/>
                <a:latin typeface="Helvetica Neue"/>
              </a:rPr>
              <a:t>Domain Driven Design</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79</a:t>
            </a:fld>
            <a:endParaRPr lang="en"/>
          </a:p>
        </p:txBody>
      </p:sp>
      <p:sp>
        <p:nvSpPr>
          <p:cNvPr id="4" name="TextBox 3">
            <a:extLst>
              <a:ext uri="{FF2B5EF4-FFF2-40B4-BE49-F238E27FC236}">
                <a16:creationId xmlns:a16="http://schemas.microsoft.com/office/drawing/2014/main" id="{58FD18C2-D33A-6E3A-AE77-89F01710524E}"/>
              </a:ext>
            </a:extLst>
          </p:cNvPr>
          <p:cNvSpPr txBox="1"/>
          <p:nvPr/>
        </p:nvSpPr>
        <p:spPr>
          <a:xfrm>
            <a:off x="959741" y="1411731"/>
            <a:ext cx="5879365" cy="3539430"/>
          </a:xfrm>
          <a:prstGeom prst="rect">
            <a:avLst/>
          </a:prstGeom>
          <a:noFill/>
        </p:spPr>
        <p:txBody>
          <a:bodyPr wrap="square" rtlCol="0">
            <a:spAutoFit/>
          </a:bodyPr>
          <a:lstStyle/>
          <a:p>
            <a:pPr algn="l"/>
            <a:r>
              <a:rPr lang="en-US" b="0" i="0" dirty="0">
                <a:solidFill>
                  <a:srgbClr val="333333"/>
                </a:solidFill>
                <a:effectLst/>
                <a:latin typeface="Helvetica Neue"/>
              </a:rPr>
              <a:t>DDD refers to the application’s problem space - the business - as the domain. Each subdomain corresponds to a different part of the business.</a:t>
            </a:r>
          </a:p>
          <a:p>
            <a:pPr algn="l"/>
            <a:endParaRPr lang="en-US" b="0" i="0" dirty="0">
              <a:solidFill>
                <a:srgbClr val="333333"/>
              </a:solidFill>
              <a:effectLst/>
              <a:latin typeface="Helvetica Neue"/>
            </a:endParaRPr>
          </a:p>
          <a:p>
            <a:pPr algn="l"/>
            <a:r>
              <a:rPr lang="en-US" b="1" i="0" dirty="0">
                <a:solidFill>
                  <a:srgbClr val="333333"/>
                </a:solidFill>
                <a:effectLst/>
                <a:latin typeface="Helvetica Neue"/>
              </a:rPr>
              <a:t>Subdomains can be classified as follows:</a:t>
            </a:r>
          </a:p>
          <a:p>
            <a:pPr algn="l"/>
            <a:endParaRPr lang="en-US" b="0" i="0" dirty="0">
              <a:solidFill>
                <a:srgbClr val="333333"/>
              </a:solidFill>
              <a:effectLst/>
              <a:latin typeface="Helvetica Neue"/>
            </a:endParaRPr>
          </a:p>
          <a:p>
            <a:pPr algn="l">
              <a:buFont typeface="Arial" panose="020B0604020202020204" pitchFamily="34" charset="0"/>
              <a:buChar char="•"/>
            </a:pPr>
            <a:r>
              <a:rPr lang="en-US" b="1" i="0" dirty="0">
                <a:solidFill>
                  <a:srgbClr val="333333"/>
                </a:solidFill>
                <a:effectLst/>
                <a:latin typeface="Helvetica Neue"/>
              </a:rPr>
              <a:t>Core</a:t>
            </a:r>
            <a:r>
              <a:rPr lang="en-US" b="0" i="0" dirty="0">
                <a:solidFill>
                  <a:srgbClr val="333333"/>
                </a:solidFill>
                <a:effectLst/>
                <a:latin typeface="Helvetica Neue"/>
              </a:rPr>
              <a:t> - key differentiator for the business and the most valuable part of the application</a:t>
            </a:r>
          </a:p>
          <a:p>
            <a:pPr algn="l">
              <a:buFont typeface="Arial" panose="020B0604020202020204" pitchFamily="34" charset="0"/>
              <a:buChar char="•"/>
            </a:pPr>
            <a:endParaRPr lang="en-US" b="0" i="0" dirty="0">
              <a:solidFill>
                <a:srgbClr val="333333"/>
              </a:solidFill>
              <a:effectLst/>
              <a:latin typeface="Helvetica Neue"/>
            </a:endParaRPr>
          </a:p>
          <a:p>
            <a:pPr algn="l">
              <a:buFont typeface="Arial" panose="020B0604020202020204" pitchFamily="34" charset="0"/>
              <a:buChar char="•"/>
            </a:pPr>
            <a:endParaRPr lang="en-US" b="0" i="0" dirty="0">
              <a:solidFill>
                <a:srgbClr val="333333"/>
              </a:solidFill>
              <a:effectLst/>
              <a:latin typeface="Helvetica Neue"/>
            </a:endParaRPr>
          </a:p>
          <a:p>
            <a:pPr algn="l">
              <a:buFont typeface="Arial" panose="020B0604020202020204" pitchFamily="34" charset="0"/>
              <a:buChar char="•"/>
            </a:pPr>
            <a:r>
              <a:rPr lang="en-US" b="1" i="0" dirty="0">
                <a:solidFill>
                  <a:srgbClr val="333333"/>
                </a:solidFill>
                <a:effectLst/>
                <a:latin typeface="Helvetica Neue"/>
              </a:rPr>
              <a:t>Supporting</a:t>
            </a:r>
            <a:r>
              <a:rPr lang="en-US" b="0" i="0" dirty="0">
                <a:solidFill>
                  <a:srgbClr val="333333"/>
                </a:solidFill>
                <a:effectLst/>
                <a:latin typeface="Helvetica Neue"/>
              </a:rPr>
              <a:t> - related to what the business does but not a differentiator. These can be implemented in-house or outsourced.</a:t>
            </a:r>
          </a:p>
          <a:p>
            <a:pPr algn="l"/>
            <a:endParaRPr lang="en-US" b="0" i="0" dirty="0">
              <a:solidFill>
                <a:srgbClr val="333333"/>
              </a:solidFill>
              <a:effectLst/>
              <a:latin typeface="Helvetica Neue"/>
            </a:endParaRPr>
          </a:p>
          <a:p>
            <a:pPr algn="l">
              <a:buFont typeface="Arial" panose="020B0604020202020204" pitchFamily="34" charset="0"/>
              <a:buChar char="•"/>
            </a:pPr>
            <a:r>
              <a:rPr lang="en-US" b="1" i="0" dirty="0">
                <a:solidFill>
                  <a:srgbClr val="333333"/>
                </a:solidFill>
                <a:effectLst/>
                <a:latin typeface="Helvetica Neue"/>
              </a:rPr>
              <a:t>Generic</a:t>
            </a:r>
            <a:r>
              <a:rPr lang="en-US" b="0" i="0" dirty="0">
                <a:solidFill>
                  <a:srgbClr val="333333"/>
                </a:solidFill>
                <a:effectLst/>
                <a:latin typeface="Helvetica Neue"/>
              </a:rPr>
              <a:t> - not specific to the business and are ideally implemented using off the shelf software</a:t>
            </a:r>
          </a:p>
          <a:p>
            <a:pPr algn="l"/>
            <a:r>
              <a:rPr lang="en-US" b="0" i="0" dirty="0">
                <a:solidFill>
                  <a:srgbClr val="333333"/>
                </a:solidFill>
                <a:effectLst/>
                <a:latin typeface="Helvetica Neue"/>
              </a:rPr>
              <a:t>Examples</a:t>
            </a:r>
          </a:p>
        </p:txBody>
      </p:sp>
      <p:pic>
        <p:nvPicPr>
          <p:cNvPr id="9220" name="Picture 4" descr="Domain Driven Development Patterns">
            <a:extLst>
              <a:ext uri="{FF2B5EF4-FFF2-40B4-BE49-F238E27FC236}">
                <a16:creationId xmlns:a16="http://schemas.microsoft.com/office/drawing/2014/main" id="{DD09332D-8F3C-F8A3-8299-D1DD07A88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7055" y="1423084"/>
            <a:ext cx="2644476" cy="277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38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8EFA-62CD-4105-BA6D-360084E576E2}"/>
              </a:ext>
            </a:extLst>
          </p:cNvPr>
          <p:cNvSpPr>
            <a:spLocks noGrp="1"/>
          </p:cNvSpPr>
          <p:nvPr>
            <p:ph type="title"/>
          </p:nvPr>
        </p:nvSpPr>
        <p:spPr/>
        <p:txBody>
          <a:bodyPr/>
          <a:lstStyle/>
          <a:p>
            <a:pPr algn="ctr"/>
            <a:r>
              <a:rPr lang="en-US" dirty="0"/>
              <a:t>Microkernel (Plugin) Architecture</a:t>
            </a:r>
          </a:p>
        </p:txBody>
      </p:sp>
      <p:sp>
        <p:nvSpPr>
          <p:cNvPr id="3" name="Text Placeholder 2">
            <a:extLst>
              <a:ext uri="{FF2B5EF4-FFF2-40B4-BE49-F238E27FC236}">
                <a16:creationId xmlns:a16="http://schemas.microsoft.com/office/drawing/2014/main" id="{58BA4DE6-BB08-4BBC-8D39-976930E752A4}"/>
              </a:ext>
            </a:extLst>
          </p:cNvPr>
          <p:cNvSpPr>
            <a:spLocks noGrp="1"/>
          </p:cNvSpPr>
          <p:nvPr>
            <p:ph type="body" idx="1"/>
          </p:nvPr>
        </p:nvSpPr>
        <p:spPr>
          <a:xfrm>
            <a:off x="841248" y="1599700"/>
            <a:ext cx="4974336" cy="2890200"/>
          </a:xfrm>
        </p:spPr>
        <p:txBody>
          <a:bodyPr/>
          <a:lstStyle/>
          <a:p>
            <a:pPr marL="101600" indent="0">
              <a:lnSpc>
                <a:spcPct val="150000"/>
              </a:lnSpc>
              <a:buNone/>
            </a:pPr>
            <a:r>
              <a:rPr lang="en-US" sz="1400" b="0" i="0" dirty="0">
                <a:solidFill>
                  <a:srgbClr val="000000"/>
                </a:solidFill>
                <a:effectLst/>
                <a:latin typeface="+mj-lt"/>
              </a:rPr>
              <a:t>The </a:t>
            </a:r>
            <a:r>
              <a:rPr lang="en-US" sz="1400" b="0" i="1" dirty="0">
                <a:solidFill>
                  <a:srgbClr val="000000"/>
                </a:solidFill>
                <a:effectLst/>
                <a:latin typeface="+mj-lt"/>
              </a:rPr>
              <a:t>microkernel </a:t>
            </a:r>
            <a:r>
              <a:rPr lang="en-US" sz="1400" b="0" i="0" dirty="0">
                <a:solidFill>
                  <a:srgbClr val="000000"/>
                </a:solidFill>
                <a:effectLst/>
                <a:latin typeface="+mj-lt"/>
              </a:rPr>
              <a:t>architecture style (also referred to as the </a:t>
            </a:r>
            <a:r>
              <a:rPr lang="en-US" sz="1400" b="0" i="1" dirty="0">
                <a:solidFill>
                  <a:srgbClr val="000000"/>
                </a:solidFill>
                <a:effectLst/>
                <a:latin typeface="+mj-lt"/>
              </a:rPr>
              <a:t>plug-in</a:t>
            </a:r>
            <a:br>
              <a:rPr lang="en-US" sz="1400" b="0" i="1" dirty="0">
                <a:solidFill>
                  <a:srgbClr val="000000"/>
                </a:solidFill>
                <a:effectLst/>
                <a:latin typeface="+mj-lt"/>
              </a:rPr>
            </a:br>
            <a:r>
              <a:rPr lang="en-US" sz="1400" b="0" i="0" dirty="0">
                <a:solidFill>
                  <a:srgbClr val="000000"/>
                </a:solidFill>
                <a:effectLst/>
                <a:latin typeface="+mj-lt"/>
              </a:rPr>
              <a:t>architecture) was coined several decades ago and is still widely used today.</a:t>
            </a:r>
            <a:br>
              <a:rPr lang="en-US" sz="1400" b="0" i="0" dirty="0">
                <a:solidFill>
                  <a:srgbClr val="000000"/>
                </a:solidFill>
                <a:effectLst/>
                <a:latin typeface="+mj-lt"/>
              </a:rPr>
            </a:br>
            <a:r>
              <a:rPr lang="en-US" sz="1400" b="0" i="0" dirty="0">
                <a:solidFill>
                  <a:srgbClr val="000000"/>
                </a:solidFill>
                <a:effectLst/>
                <a:latin typeface="+mj-lt"/>
              </a:rPr>
              <a:t>This architecture style is a natural fit for product-based applications</a:t>
            </a:r>
            <a:br>
              <a:rPr lang="en-US" sz="1400" b="0" i="0" dirty="0">
                <a:solidFill>
                  <a:srgbClr val="000000"/>
                </a:solidFill>
                <a:effectLst/>
                <a:latin typeface="+mj-lt"/>
              </a:rPr>
            </a:br>
            <a:r>
              <a:rPr lang="en-US" sz="1400" b="0" i="0" dirty="0">
                <a:solidFill>
                  <a:srgbClr val="000000"/>
                </a:solidFill>
                <a:effectLst/>
                <a:latin typeface="+mj-lt"/>
              </a:rPr>
              <a:t>(packaged and made available for download and installation as a </a:t>
            </a:r>
            <a:r>
              <a:rPr lang="en-US" sz="1400" b="0" i="0" dirty="0" err="1">
                <a:solidFill>
                  <a:srgbClr val="000000"/>
                </a:solidFill>
                <a:effectLst/>
                <a:latin typeface="+mj-lt"/>
              </a:rPr>
              <a:t>single,monolithic</a:t>
            </a:r>
            <a:r>
              <a:rPr lang="en-US" sz="1400" b="0" i="0" dirty="0">
                <a:solidFill>
                  <a:srgbClr val="000000"/>
                </a:solidFill>
                <a:effectLst/>
                <a:latin typeface="+mj-lt"/>
              </a:rPr>
              <a:t> deployment, typically installed on the customer’s site as a third-party product</a:t>
            </a:r>
            <a:r>
              <a:rPr lang="en-US" sz="1400" dirty="0">
                <a:latin typeface="+mj-lt"/>
              </a:rPr>
              <a:t> </a:t>
            </a:r>
            <a:br>
              <a:rPr lang="en-US" sz="1400" dirty="0"/>
            </a:br>
            <a:br>
              <a:rPr lang="en-US" sz="1600" dirty="0"/>
            </a:br>
            <a:endParaRPr lang="en-US" sz="1600" dirty="0"/>
          </a:p>
        </p:txBody>
      </p:sp>
      <p:sp>
        <p:nvSpPr>
          <p:cNvPr id="5" name="Slide Number Placeholder 4">
            <a:extLst>
              <a:ext uri="{FF2B5EF4-FFF2-40B4-BE49-F238E27FC236}">
                <a16:creationId xmlns:a16="http://schemas.microsoft.com/office/drawing/2014/main" id="{D0D97687-9FE7-49BF-BEEF-5C75E6A0A5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7" name="Picture 10" descr="12. Microkernel Architecture Style - Fundamentals of Software Architecture  [Book]">
            <a:extLst>
              <a:ext uri="{FF2B5EF4-FFF2-40B4-BE49-F238E27FC236}">
                <a16:creationId xmlns:a16="http://schemas.microsoft.com/office/drawing/2014/main" id="{A059570D-5BB6-4B09-9E98-1E97DD5DF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081" y="1411072"/>
            <a:ext cx="2804160" cy="306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8309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1" y="689286"/>
            <a:ext cx="7122682" cy="653700"/>
          </a:xfrm>
        </p:spPr>
        <p:txBody>
          <a:bodyPr/>
          <a:lstStyle/>
          <a:p>
            <a:pPr algn="l"/>
            <a:r>
              <a:rPr lang="en-US" b="0" i="0" dirty="0">
                <a:solidFill>
                  <a:schemeClr val="bg1"/>
                </a:solidFill>
                <a:effectLst/>
                <a:latin typeface="Helvetica Neue"/>
              </a:rPr>
              <a:t># How to maintain data consistency</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80</a:t>
            </a:fld>
            <a:endParaRPr lang="en"/>
          </a:p>
        </p:txBody>
      </p:sp>
      <p:pic>
        <p:nvPicPr>
          <p:cNvPr id="10244" name="Picture 4" descr="Microservices Database Management Patterns and Principles | by Mehmet  Ozkaya | Design Microservices Architecture with Patterns &amp; Principles |  Medium">
            <a:extLst>
              <a:ext uri="{FF2B5EF4-FFF2-40B4-BE49-F238E27FC236}">
                <a16:creationId xmlns:a16="http://schemas.microsoft.com/office/drawing/2014/main" id="{C41FA0FA-34F1-8992-1B9E-BD2453E44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695" y="1550606"/>
            <a:ext cx="2159460" cy="14009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icroservices Database Management Patterns and Principles | by Mehmet  Ozkaya | Design Microservices Architecture with Patterns &amp; Principles |  Medium">
            <a:extLst>
              <a:ext uri="{FF2B5EF4-FFF2-40B4-BE49-F238E27FC236}">
                <a16:creationId xmlns:a16="http://schemas.microsoft.com/office/drawing/2014/main" id="{80588683-0DC7-8F5F-BAB0-EB233F459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390" y="1550606"/>
            <a:ext cx="1964755" cy="14009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agas">
            <a:extLst>
              <a:ext uri="{FF2B5EF4-FFF2-40B4-BE49-F238E27FC236}">
                <a16:creationId xmlns:a16="http://schemas.microsoft.com/office/drawing/2014/main" id="{1BE70551-8BA0-C02C-EABF-36D64A730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0274" y="3157128"/>
            <a:ext cx="3634896" cy="198637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ntroduction to CQRS - CodeProject">
            <a:extLst>
              <a:ext uri="{FF2B5EF4-FFF2-40B4-BE49-F238E27FC236}">
                <a16:creationId xmlns:a16="http://schemas.microsoft.com/office/drawing/2014/main" id="{638A7079-68B8-CCBE-1A78-C18505A22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35" y="1550606"/>
            <a:ext cx="2770909" cy="305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848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1" y="689286"/>
            <a:ext cx="7122682" cy="653700"/>
          </a:xfrm>
        </p:spPr>
        <p:txBody>
          <a:bodyPr/>
          <a:lstStyle/>
          <a:p>
            <a:pPr algn="ctr"/>
            <a:r>
              <a:rPr lang="en-US" b="0" i="0" dirty="0">
                <a:solidFill>
                  <a:schemeClr val="bg1"/>
                </a:solidFill>
                <a:effectLst/>
                <a:latin typeface="Helvetica Neue"/>
              </a:rPr>
              <a:t>Shared database</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81</a:t>
            </a:fld>
            <a:endParaRPr lang="en"/>
          </a:p>
        </p:txBody>
      </p:sp>
      <p:pic>
        <p:nvPicPr>
          <p:cNvPr id="10244" name="Picture 4" descr="Microservices Database Management Patterns and Principles | by Mehmet  Ozkaya | Design Microservices Architecture with Patterns &amp; Principles |  Medium">
            <a:extLst>
              <a:ext uri="{FF2B5EF4-FFF2-40B4-BE49-F238E27FC236}">
                <a16:creationId xmlns:a16="http://schemas.microsoft.com/office/drawing/2014/main" id="{C41FA0FA-34F1-8992-1B9E-BD2453E44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082" y="1423498"/>
            <a:ext cx="3027172" cy="2620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C6D07B-D555-376E-AF01-8BE118A3A87F}"/>
              </a:ext>
            </a:extLst>
          </p:cNvPr>
          <p:cNvSpPr txBox="1"/>
          <p:nvPr/>
        </p:nvSpPr>
        <p:spPr>
          <a:xfrm>
            <a:off x="659224" y="1342986"/>
            <a:ext cx="4560920" cy="284693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333333"/>
                </a:solidFill>
                <a:effectLst/>
                <a:latin typeface="Helvetica Neue"/>
              </a:rPr>
              <a:t>The benefits of this pattern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333333"/>
                </a:solidFill>
                <a:effectLst/>
                <a:latin typeface="Helvetica Neue"/>
              </a:rPr>
              <a:t>A developer uses familiar and straightforward ACID transactions to enforce data consistency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333333"/>
                </a:solidFill>
                <a:effectLst/>
                <a:latin typeface="Helvetica Neue"/>
              </a:rPr>
              <a:t>A single database is simpler to operate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1" i="0" dirty="0">
                <a:solidFill>
                  <a:srgbClr val="333333"/>
                </a:solidFill>
                <a:effectLst/>
                <a:latin typeface="Helvetica Neue"/>
              </a:rPr>
              <a:t>The drawbacks of this pattern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333333"/>
                </a:solidFill>
                <a:effectLst/>
                <a:latin typeface="Helvetica Neue"/>
              </a:rPr>
              <a:t>Development time coupling - a developer working on, for example, the </a:t>
            </a:r>
            <a:r>
              <a:rPr kumimoji="0" lang="en-US" altLang="en-US" sz="1100" b="0" i="0" u="none" strike="noStrike" cap="none" normalizeH="0" baseline="0" dirty="0" err="1">
                <a:ln>
                  <a:noFill/>
                </a:ln>
                <a:solidFill>
                  <a:srgbClr val="C7254E"/>
                </a:solidFill>
                <a:effectLst/>
                <a:latin typeface="Menlo"/>
              </a:rPr>
              <a:t>OrderService</a:t>
            </a:r>
            <a:r>
              <a:rPr kumimoji="0" lang="en-US" altLang="en-US" sz="1100" b="0" i="0" u="none" strike="noStrike" cap="none" normalizeH="0" baseline="0" dirty="0">
                <a:ln>
                  <a:noFill/>
                </a:ln>
                <a:solidFill>
                  <a:srgbClr val="333333"/>
                </a:solidFill>
                <a:effectLst/>
                <a:latin typeface="Helvetica Neue"/>
              </a:rPr>
              <a:t> will need to coordinate schema changes with the developers of other services that access the same tables.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333333"/>
                </a:solidFill>
                <a:effectLst/>
                <a:latin typeface="Helvetica Neue"/>
              </a:rPr>
              <a:t>Runtime coupling - because all services access the same database they can potentially interfere with one another. </a:t>
            </a:r>
            <a:endParaRPr lang="en-US" dirty="0"/>
          </a:p>
        </p:txBody>
      </p:sp>
    </p:spTree>
    <p:extLst>
      <p:ext uri="{BB962C8B-B14F-4D97-AF65-F5344CB8AC3E}">
        <p14:creationId xmlns:p14="http://schemas.microsoft.com/office/powerpoint/2010/main" val="486467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1" y="689286"/>
            <a:ext cx="7122682" cy="653700"/>
          </a:xfrm>
        </p:spPr>
        <p:txBody>
          <a:bodyPr/>
          <a:lstStyle/>
          <a:p>
            <a:pPr algn="ctr"/>
            <a:r>
              <a:rPr lang="en-US" b="0" i="0" dirty="0">
                <a:solidFill>
                  <a:schemeClr val="bg1"/>
                </a:solidFill>
                <a:effectLst/>
                <a:latin typeface="Helvetica Neue"/>
              </a:rPr>
              <a:t>Database </a:t>
            </a:r>
            <a:r>
              <a:rPr lang="en-US" b="0" i="0">
                <a:solidFill>
                  <a:schemeClr val="bg1"/>
                </a:solidFill>
                <a:effectLst/>
                <a:latin typeface="Helvetica Neue"/>
              </a:rPr>
              <a:t>Per Service</a:t>
            </a:r>
            <a:endParaRPr lang="en-US" b="0" i="0" dirty="0">
              <a:solidFill>
                <a:schemeClr val="bg1"/>
              </a:solidFill>
              <a:effectLst/>
              <a:latin typeface="Helvetica Neue"/>
            </a:endParaRP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82</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659222" y="1342986"/>
            <a:ext cx="7011157" cy="27622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333333"/>
                </a:solidFill>
                <a:effectLst/>
                <a:latin typeface="Helvetica Neue"/>
              </a:rPr>
              <a:t>The benefits of this pattern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000" b="0" i="0" dirty="0">
                <a:solidFill>
                  <a:srgbClr val="333333"/>
                </a:solidFill>
                <a:effectLst/>
                <a:latin typeface="Helvetica Neue"/>
              </a:rPr>
              <a:t>   </a:t>
            </a:r>
            <a:r>
              <a:rPr lang="en-US" sz="1050" b="0" i="0" dirty="0">
                <a:solidFill>
                  <a:srgbClr val="333333"/>
                </a:solidFill>
                <a:effectLst/>
                <a:latin typeface="Helvetica Neue"/>
              </a:rPr>
              <a:t>Each service can use the type of database that is best suited to its needs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05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50" b="0" i="0" u="none" strike="noStrike" cap="none" normalizeH="0" baseline="0" dirty="0">
                <a:ln>
                  <a:noFill/>
                </a:ln>
                <a:solidFill>
                  <a:srgbClr val="333333"/>
                </a:solidFill>
                <a:effectLst/>
                <a:latin typeface="Helvetica Neue"/>
              </a:rPr>
              <a:t> </a:t>
            </a:r>
            <a:r>
              <a:rPr lang="en-US" sz="1050" b="0" i="0" dirty="0">
                <a:solidFill>
                  <a:srgbClr val="333333"/>
                </a:solidFill>
                <a:effectLst/>
                <a:latin typeface="Helvetica Neue"/>
              </a:rPr>
              <a:t> Changes to one service’s database does not impact any other services</a:t>
            </a:r>
            <a:endParaRPr kumimoji="0" lang="en-US" altLang="en-US" sz="105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333333"/>
              </a:solidFill>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1" i="0" dirty="0">
                <a:solidFill>
                  <a:srgbClr val="333333"/>
                </a:solidFill>
                <a:effectLst/>
                <a:latin typeface="Helvetica Neue"/>
              </a:rPr>
              <a:t>The drawbacks of this pattern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333333"/>
                </a:solidFill>
                <a:effectLst/>
                <a:latin typeface="Helvetica Neue"/>
              </a:rPr>
              <a:t>Transaction Management  is complex (Use SAGA)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100" b="0" i="0" u="none" strike="noStrike" cap="none" normalizeH="0" baseline="0" dirty="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100" b="0" i="0" dirty="0">
                <a:solidFill>
                  <a:srgbClr val="333333"/>
                </a:solidFill>
                <a:effectLst/>
                <a:latin typeface="Helvetica Neue"/>
              </a:rPr>
              <a:t>Implementing queries that join data that is now in multiple databases is challenging (CQRS, </a:t>
            </a:r>
            <a:r>
              <a:rPr lang="en-US" sz="1100" b="0" i="0" dirty="0" err="1">
                <a:solidFill>
                  <a:srgbClr val="333333"/>
                </a:solidFill>
                <a:effectLst/>
                <a:latin typeface="Helvetica Neue"/>
              </a:rPr>
              <a:t>ApiComposition</a:t>
            </a:r>
            <a:r>
              <a:rPr lang="en-US" sz="1100" b="0" i="0" dirty="0">
                <a:solidFill>
                  <a:srgbClr val="333333"/>
                </a:solidFill>
                <a:effectLst/>
                <a:latin typeface="Helvetica Neue"/>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1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100" b="0" i="0" dirty="0">
                <a:solidFill>
                  <a:srgbClr val="333333"/>
                </a:solidFill>
                <a:effectLst/>
                <a:latin typeface="Helvetica Neue"/>
              </a:rPr>
              <a:t>Complexity of managing multiple SQL and NoSQL database</a:t>
            </a:r>
            <a:endParaRPr lang="en-US" sz="1100" dirty="0"/>
          </a:p>
        </p:txBody>
      </p:sp>
      <p:pic>
        <p:nvPicPr>
          <p:cNvPr id="12290" name="Picture 2" descr="Microservices Database Management Patterns and Principles | by Mehmet  Ozkaya | Design Microservices Architecture with Patterns &amp; Principles |  Medium">
            <a:extLst>
              <a:ext uri="{FF2B5EF4-FFF2-40B4-BE49-F238E27FC236}">
                <a16:creationId xmlns:a16="http://schemas.microsoft.com/office/drawing/2014/main" id="{94E098B0-9866-C53D-CA28-596237E22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79" y="1563359"/>
            <a:ext cx="26765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850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0" y="689286"/>
            <a:ext cx="7760073" cy="653700"/>
          </a:xfrm>
        </p:spPr>
        <p:txBody>
          <a:bodyPr/>
          <a:lstStyle/>
          <a:p>
            <a:pPr algn="ctr"/>
            <a:r>
              <a:rPr lang="en-US" b="0" i="0" dirty="0">
                <a:solidFill>
                  <a:schemeClr val="bg1"/>
                </a:solidFill>
                <a:effectLst/>
                <a:latin typeface="Helvetica Neue"/>
              </a:rPr>
              <a:t>How to implement transactions that span services?</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83</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4237730" cy="205575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333333"/>
                </a:solidFill>
                <a:effectLst/>
                <a:latin typeface="Helvetica Neue"/>
              </a:rPr>
              <a:t>Pattern : SAGA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tabLst/>
            </a:pPr>
            <a:r>
              <a:rPr lang="en-US" sz="1100" b="0" i="0" dirty="0">
                <a:solidFill>
                  <a:srgbClr val="333333"/>
                </a:solidFill>
                <a:effectLst/>
                <a:latin typeface="Helvetica Neue"/>
              </a:rPr>
              <a:t>A saga is a sequence of </a:t>
            </a:r>
            <a:r>
              <a:rPr lang="en-US" sz="1100" b="1" i="0" dirty="0">
                <a:solidFill>
                  <a:srgbClr val="333333"/>
                </a:solidFill>
                <a:effectLst/>
                <a:latin typeface="Helvetica Neue"/>
              </a:rPr>
              <a:t>local transactions</a:t>
            </a:r>
            <a:r>
              <a:rPr lang="en-US" sz="1100" b="0" i="0" dirty="0">
                <a:solidFill>
                  <a:srgbClr val="333333"/>
                </a:solidFill>
                <a:effectLst/>
                <a:latin typeface="Helvetica Neue"/>
              </a:rPr>
              <a:t>. </a:t>
            </a:r>
          </a:p>
          <a:p>
            <a:pPr marL="0" marR="0" lvl="0" indent="0" algn="l" defTabSz="914400" rtl="0" eaLnBrk="0" fontAlgn="base" latinLnBrk="0" hangingPunct="0">
              <a:lnSpc>
                <a:spcPct val="200000"/>
              </a:lnSpc>
              <a:spcBef>
                <a:spcPct val="0"/>
              </a:spcBef>
              <a:spcAft>
                <a:spcPct val="0"/>
              </a:spcAft>
              <a:buClrTx/>
              <a:buSzTx/>
              <a:tabLst/>
            </a:pPr>
            <a:r>
              <a:rPr lang="en-US" sz="1100" b="0" i="0" dirty="0">
                <a:solidFill>
                  <a:srgbClr val="333333"/>
                </a:solidFill>
                <a:effectLst/>
                <a:latin typeface="Helvetica Neue"/>
              </a:rPr>
              <a:t>If a local transaction fails because it violates a business rule then the saga executes a series of </a:t>
            </a:r>
            <a:r>
              <a:rPr lang="en-US" sz="1100" b="1" i="0" dirty="0">
                <a:solidFill>
                  <a:srgbClr val="333333"/>
                </a:solidFill>
                <a:effectLst/>
                <a:latin typeface="Helvetica Neue"/>
              </a:rPr>
              <a:t>compensating</a:t>
            </a:r>
            <a:r>
              <a:rPr lang="en-US" sz="1100" b="0" i="0" dirty="0">
                <a:solidFill>
                  <a:srgbClr val="333333"/>
                </a:solidFill>
                <a:effectLst/>
                <a:latin typeface="Helvetica Neue"/>
              </a:rPr>
              <a:t> transactions that undo the changes that were made by the preceding local transactions</a:t>
            </a:r>
            <a:endParaRPr lang="en-US" sz="1100" dirty="0"/>
          </a:p>
        </p:txBody>
      </p:sp>
      <p:pic>
        <p:nvPicPr>
          <p:cNvPr id="13316" name="Picture 4" descr="Sagas">
            <a:extLst>
              <a:ext uri="{FF2B5EF4-FFF2-40B4-BE49-F238E27FC236}">
                <a16:creationId xmlns:a16="http://schemas.microsoft.com/office/drawing/2014/main" id="{FFDD8D0B-4846-7335-B74C-7887FCC6F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181" y="1496290"/>
            <a:ext cx="3903924" cy="279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04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0" y="689286"/>
            <a:ext cx="7760073" cy="653700"/>
          </a:xfrm>
        </p:spPr>
        <p:txBody>
          <a:bodyPr/>
          <a:lstStyle/>
          <a:p>
            <a:pPr algn="ctr"/>
            <a:r>
              <a:rPr lang="en-US" b="0" i="0" dirty="0">
                <a:solidFill>
                  <a:schemeClr val="bg1"/>
                </a:solidFill>
                <a:effectLst/>
                <a:latin typeface="Helvetica Neue"/>
              </a:rPr>
              <a:t>Ways of coordination sagas</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84</a:t>
            </a:fld>
            <a:endParaRPr lang="en"/>
          </a:p>
        </p:txBody>
      </p:sp>
      <p:pic>
        <p:nvPicPr>
          <p:cNvPr id="3" name="Picture 2" descr="Microservices: Orchestration vs. Choreography">
            <a:extLst>
              <a:ext uri="{FF2B5EF4-FFF2-40B4-BE49-F238E27FC236}">
                <a16:creationId xmlns:a16="http://schemas.microsoft.com/office/drawing/2014/main" id="{C619F620-8E08-2B28-18FD-53B0A6CA9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681" y="1454150"/>
            <a:ext cx="7183139" cy="351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797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744180" y="689286"/>
            <a:ext cx="7760073" cy="653700"/>
          </a:xfrm>
        </p:spPr>
        <p:txBody>
          <a:bodyPr/>
          <a:lstStyle/>
          <a:p>
            <a:pPr algn="ctr"/>
            <a:r>
              <a:rPr lang="en-US" dirty="0">
                <a:solidFill>
                  <a:schemeClr val="bg1"/>
                </a:solidFill>
                <a:latin typeface="Helvetica Neue"/>
              </a:rPr>
              <a:t>R</a:t>
            </a:r>
            <a:r>
              <a:rPr lang="en-US" b="0" i="0" dirty="0">
                <a:solidFill>
                  <a:schemeClr val="bg1"/>
                </a:solidFill>
                <a:effectLst/>
                <a:latin typeface="Helvetica Neue"/>
              </a:rPr>
              <a:t>etrieves data from multiple services </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85</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4237730" cy="184133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Helvetica Neue"/>
              </a:rPr>
              <a:t>Pattern : CQRS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tabLst/>
            </a:pPr>
            <a:r>
              <a:rPr lang="en-US" sz="1100" b="0" i="0" dirty="0">
                <a:solidFill>
                  <a:srgbClr val="333333"/>
                </a:solidFill>
                <a:effectLst/>
                <a:latin typeface="Helvetica Neue"/>
              </a:rPr>
              <a:t>Define a view database, which is a read-only replica that is designed to support that query. The application keeps the replica up to data by subscribing to </a:t>
            </a:r>
            <a:r>
              <a:rPr lang="en-US" sz="1100" b="0" i="0" u="none" strike="noStrike" dirty="0">
                <a:solidFill>
                  <a:srgbClr val="428BCA"/>
                </a:solidFill>
                <a:effectLst/>
                <a:latin typeface="Helvetica Neue"/>
                <a:hlinkClick r:id="rId3"/>
              </a:rPr>
              <a:t>Domain events</a:t>
            </a:r>
            <a:r>
              <a:rPr lang="en-US" sz="1100" b="0" i="0" dirty="0">
                <a:solidFill>
                  <a:srgbClr val="333333"/>
                </a:solidFill>
                <a:effectLst/>
                <a:latin typeface="Helvetica Neue"/>
              </a:rPr>
              <a:t> published by the service that own the data</a:t>
            </a:r>
            <a:r>
              <a:rPr lang="en-US" sz="1400" b="0" i="0" dirty="0">
                <a:solidFill>
                  <a:srgbClr val="333333"/>
                </a:solidFill>
                <a:effectLst/>
                <a:latin typeface="Helvetica Neue"/>
              </a:rPr>
              <a:t>.</a:t>
            </a:r>
            <a:endParaRPr lang="en-US" sz="1100" dirty="0"/>
          </a:p>
        </p:txBody>
      </p:sp>
      <p:pic>
        <p:nvPicPr>
          <p:cNvPr id="3" name="Picture 6" descr="Introduction to CQRS - CodeProject">
            <a:extLst>
              <a:ext uri="{FF2B5EF4-FFF2-40B4-BE49-F238E27FC236}">
                <a16:creationId xmlns:a16="http://schemas.microsoft.com/office/drawing/2014/main" id="{ED6291AE-5869-314A-1AFC-693BD16F7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425" y="1342986"/>
            <a:ext cx="3687828" cy="3447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279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634790" y="689286"/>
            <a:ext cx="7869464" cy="653700"/>
          </a:xfrm>
        </p:spPr>
        <p:txBody>
          <a:bodyPr/>
          <a:lstStyle/>
          <a:p>
            <a:pPr algn="ctr"/>
            <a:r>
              <a:rPr lang="en-US" sz="2000" b="0" i="0" dirty="0">
                <a:solidFill>
                  <a:schemeClr val="bg1"/>
                </a:solidFill>
                <a:effectLst/>
                <a:latin typeface="Helvetica Neue"/>
              </a:rPr>
              <a:t>How does a service publish an event when it updates its data?</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86</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3682478" cy="1424814"/>
          </a:xfrm>
          <a:prstGeom prst="rect">
            <a:avLst/>
          </a:prstGeom>
          <a:noFill/>
        </p:spPr>
        <p:txBody>
          <a:bodyPr wrap="square" rtlCol="0">
            <a:spAutoFit/>
          </a:bodyPr>
          <a:lstStyle/>
          <a:p>
            <a:pPr algn="l"/>
            <a:r>
              <a:rPr lang="en-US" sz="1400" b="0" i="0" dirty="0">
                <a:solidFill>
                  <a:srgbClr val="333333"/>
                </a:solidFill>
                <a:effectLst/>
                <a:latin typeface="Helvetica Neue"/>
              </a:rPr>
              <a:t>Pattern :</a:t>
            </a:r>
            <a:r>
              <a:rPr lang="en-US" sz="1400" b="0" i="0" dirty="0" err="1">
                <a:solidFill>
                  <a:srgbClr val="333333"/>
                </a:solidFill>
                <a:effectLst/>
                <a:latin typeface="Helvetica Neue"/>
              </a:rPr>
              <a:t>DomainEvent</a:t>
            </a:r>
            <a:endParaRPr lang="en-US" sz="1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200000"/>
              </a:lnSpc>
              <a:spcBef>
                <a:spcPct val="0"/>
              </a:spcBef>
              <a:spcAft>
                <a:spcPct val="0"/>
              </a:spcAft>
              <a:buClrTx/>
              <a:buSzTx/>
              <a:tabLst/>
            </a:pPr>
            <a:r>
              <a:rPr lang="en-US" sz="1100" b="0" i="0" dirty="0">
                <a:solidFill>
                  <a:srgbClr val="333333"/>
                </a:solidFill>
                <a:effectLst/>
                <a:latin typeface="Helvetica Neue"/>
              </a:rPr>
              <a:t>Organize the business logic of a service as a collection of DDD </a:t>
            </a:r>
            <a:r>
              <a:rPr lang="en-US" sz="1100" b="0" i="0" u="none" strike="noStrike" dirty="0">
                <a:solidFill>
                  <a:srgbClr val="428BCA"/>
                </a:solidFill>
                <a:effectLst/>
                <a:latin typeface="Helvetica Neue"/>
                <a:hlinkClick r:id="rId3"/>
              </a:rPr>
              <a:t>aggregates</a:t>
            </a:r>
            <a:r>
              <a:rPr lang="en-US" sz="1100" b="0" i="0" dirty="0">
                <a:solidFill>
                  <a:srgbClr val="333333"/>
                </a:solidFill>
                <a:effectLst/>
                <a:latin typeface="Helvetica Neue"/>
              </a:rPr>
              <a:t> that emit domain events when they created or updated. </a:t>
            </a:r>
            <a:endParaRPr lang="en-US" sz="1100" dirty="0"/>
          </a:p>
        </p:txBody>
      </p:sp>
      <p:pic>
        <p:nvPicPr>
          <p:cNvPr id="14340" name="Picture 4" descr="domain driven design - Event Sourcing Refactoring - Stack Overflow">
            <a:extLst>
              <a:ext uri="{FF2B5EF4-FFF2-40B4-BE49-F238E27FC236}">
                <a16:creationId xmlns:a16="http://schemas.microsoft.com/office/drawing/2014/main" id="{F3AE4060-E668-E6B4-D435-6411E0704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658" y="1342986"/>
            <a:ext cx="4528415" cy="324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8043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634790" y="689286"/>
            <a:ext cx="7869464" cy="653700"/>
          </a:xfrm>
        </p:spPr>
        <p:txBody>
          <a:bodyPr/>
          <a:lstStyle/>
          <a:p>
            <a:pPr algn="ctr"/>
            <a:r>
              <a:rPr lang="en-US" sz="1800" b="0" i="0" dirty="0">
                <a:solidFill>
                  <a:schemeClr val="bg1"/>
                </a:solidFill>
                <a:effectLst/>
                <a:latin typeface="Helvetica Neue"/>
              </a:rPr>
              <a:t>How to reliably/atomically update the database and send messages/events?</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87</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3682478" cy="2423164"/>
          </a:xfrm>
          <a:prstGeom prst="rect">
            <a:avLst/>
          </a:prstGeom>
          <a:noFill/>
        </p:spPr>
        <p:txBody>
          <a:bodyPr wrap="square" rtlCol="0">
            <a:spAutoFit/>
          </a:bodyPr>
          <a:lstStyle/>
          <a:p>
            <a:r>
              <a:rPr lang="en-US" b="0" i="0" dirty="0">
                <a:solidFill>
                  <a:srgbClr val="333333"/>
                </a:solidFill>
                <a:effectLst/>
                <a:latin typeface="Helvetica Neue"/>
              </a:rPr>
              <a:t>Pattern: Transactional outbox</a:t>
            </a:r>
          </a:p>
          <a:p>
            <a:pPr algn="l"/>
            <a:endParaRPr lang="en-US" sz="1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100" b="0" i="0" u="none" strike="noStrike" cap="none" normalizeH="0" baseline="0" dirty="0">
                <a:ln>
                  <a:noFill/>
                </a:ln>
                <a:solidFill>
                  <a:srgbClr val="333333"/>
                </a:solidFill>
                <a:effectLst/>
                <a:latin typeface="Helvetica Neue"/>
              </a:rPr>
              <a:t>A service that uses a relational database inserts messages/events into an </a:t>
            </a:r>
            <a:r>
              <a:rPr kumimoji="0" lang="en-US" altLang="en-US" sz="1100" b="0" i="1" u="none" strike="noStrike" cap="none" normalizeH="0" baseline="0" dirty="0">
                <a:ln>
                  <a:noFill/>
                </a:ln>
                <a:solidFill>
                  <a:srgbClr val="333333"/>
                </a:solidFill>
                <a:effectLst/>
                <a:latin typeface="Helvetica Neue"/>
              </a:rPr>
              <a:t>outbox</a:t>
            </a:r>
            <a:r>
              <a:rPr kumimoji="0" lang="en-US" altLang="en-US" sz="1100" b="0" i="0" u="none" strike="noStrike" cap="none" normalizeH="0" baseline="0" dirty="0">
                <a:ln>
                  <a:noFill/>
                </a:ln>
                <a:solidFill>
                  <a:srgbClr val="333333"/>
                </a:solidFill>
                <a:effectLst/>
                <a:latin typeface="Helvetica Neue"/>
              </a:rPr>
              <a:t> table (e.g. </a:t>
            </a:r>
            <a:r>
              <a:rPr kumimoji="0" lang="en-US" altLang="en-US" sz="1050" b="0" i="0" u="none" strike="noStrike" cap="none" normalizeH="0" baseline="0" dirty="0">
                <a:ln>
                  <a:noFill/>
                </a:ln>
                <a:solidFill>
                  <a:srgbClr val="C7254E"/>
                </a:solidFill>
                <a:effectLst/>
                <a:latin typeface="Menlo"/>
              </a:rPr>
              <a:t>MESSAGE</a:t>
            </a:r>
            <a:r>
              <a:rPr kumimoji="0" lang="en-US" altLang="en-US" sz="1100" b="0" i="0" u="none" strike="noStrike" cap="none" normalizeH="0" baseline="0" dirty="0">
                <a:ln>
                  <a:noFill/>
                </a:ln>
                <a:solidFill>
                  <a:srgbClr val="333333"/>
                </a:solidFill>
                <a:effectLst/>
                <a:latin typeface="Helvetica Neue"/>
              </a:rPr>
              <a:t>) as part of the local transaction. An service that uses a NoSQL database appends the messages/events to attribute of the record (e.g. document or item) being updated. A separate </a:t>
            </a:r>
            <a:r>
              <a:rPr kumimoji="0" lang="en-US" altLang="en-US" sz="1100" b="0" i="1" u="none" strike="noStrike" cap="none" normalizeH="0" baseline="0" dirty="0">
                <a:ln>
                  <a:noFill/>
                </a:ln>
                <a:solidFill>
                  <a:srgbClr val="333333"/>
                </a:solidFill>
                <a:effectLst/>
                <a:latin typeface="Helvetica Neue"/>
              </a:rPr>
              <a:t>Message Relay</a:t>
            </a:r>
            <a:r>
              <a:rPr kumimoji="0" lang="en-US" altLang="en-US" sz="1100" b="0" i="0" u="none" strike="noStrike" cap="none" normalizeH="0" baseline="0" dirty="0">
                <a:ln>
                  <a:noFill/>
                </a:ln>
                <a:solidFill>
                  <a:srgbClr val="333333"/>
                </a:solidFill>
                <a:effectLst/>
                <a:latin typeface="Helvetica Neue"/>
              </a:rPr>
              <a:t> process publishes the events inserted into database to a message broker.</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5362" name="Picture 2" descr="Transactional Outbox Pattern | Pradeep Loganathan's Blog">
            <a:extLst>
              <a:ext uri="{FF2B5EF4-FFF2-40B4-BE49-F238E27FC236}">
                <a16:creationId xmlns:a16="http://schemas.microsoft.com/office/drawing/2014/main" id="{EF806D51-F786-4991-81E0-D653F0040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657" y="1342986"/>
            <a:ext cx="4603987" cy="29871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48A4D4-7D83-8B9D-B301-17ED7673793C}"/>
              </a:ext>
            </a:extLst>
          </p:cNvPr>
          <p:cNvSpPr txBox="1"/>
          <p:nvPr/>
        </p:nvSpPr>
        <p:spPr>
          <a:xfrm>
            <a:off x="2458237" y="4676098"/>
            <a:ext cx="3791423" cy="307777"/>
          </a:xfrm>
          <a:prstGeom prst="rect">
            <a:avLst/>
          </a:prstGeom>
          <a:noFill/>
        </p:spPr>
        <p:txBody>
          <a:bodyPr wrap="none" rtlCol="0">
            <a:spAutoFit/>
          </a:bodyPr>
          <a:lstStyle/>
          <a:p>
            <a:r>
              <a:rPr lang="en-US" b="1" i="0" dirty="0">
                <a:solidFill>
                  <a:schemeClr val="accent3">
                    <a:lumMod val="75000"/>
                  </a:schemeClr>
                </a:solidFill>
                <a:effectLst/>
                <a:latin typeface="Helvetica Neue"/>
              </a:rPr>
              <a:t>Consumers usually need to be idempotent</a:t>
            </a:r>
            <a:endParaRPr lang="en-US" b="1" dirty="0">
              <a:solidFill>
                <a:schemeClr val="accent3">
                  <a:lumMod val="75000"/>
                </a:schemeClr>
              </a:solidFill>
            </a:endParaRPr>
          </a:p>
        </p:txBody>
      </p:sp>
      <p:sp>
        <p:nvSpPr>
          <p:cNvPr id="3" name="Star: 5 Points 2">
            <a:extLst>
              <a:ext uri="{FF2B5EF4-FFF2-40B4-BE49-F238E27FC236}">
                <a16:creationId xmlns:a16="http://schemas.microsoft.com/office/drawing/2014/main" id="{68BDB31E-B1C3-E8AA-04E6-5398AB325C78}"/>
              </a:ext>
            </a:extLst>
          </p:cNvPr>
          <p:cNvSpPr/>
          <p:nvPr/>
        </p:nvSpPr>
        <p:spPr>
          <a:xfrm>
            <a:off x="6249660" y="4588146"/>
            <a:ext cx="340066" cy="41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C61B4D37-B248-8350-1BC1-8AFBCFCED7D3}"/>
              </a:ext>
            </a:extLst>
          </p:cNvPr>
          <p:cNvSpPr/>
          <p:nvPr/>
        </p:nvSpPr>
        <p:spPr>
          <a:xfrm>
            <a:off x="2167107" y="4588146"/>
            <a:ext cx="340066" cy="41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3731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634790" y="689286"/>
            <a:ext cx="7869464" cy="653700"/>
          </a:xfrm>
        </p:spPr>
        <p:txBody>
          <a:bodyPr/>
          <a:lstStyle/>
          <a:p>
            <a:pPr algn="ctr"/>
            <a:r>
              <a:rPr lang="en-US" sz="1800" b="0" i="0" dirty="0">
                <a:solidFill>
                  <a:schemeClr val="bg1"/>
                </a:solidFill>
                <a:effectLst/>
                <a:latin typeface="Helvetica Neue"/>
              </a:rPr>
              <a:t>How to reliably/atomically update the database and send messages/events?</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88</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3374399" cy="2890087"/>
          </a:xfrm>
          <a:prstGeom prst="rect">
            <a:avLst/>
          </a:prstGeom>
          <a:noFill/>
        </p:spPr>
        <p:txBody>
          <a:bodyPr wrap="square" rtlCol="0">
            <a:spAutoFit/>
          </a:bodyPr>
          <a:lstStyle/>
          <a:p>
            <a:r>
              <a:rPr lang="en-US" b="0" i="0" dirty="0">
                <a:solidFill>
                  <a:srgbClr val="333333"/>
                </a:solidFill>
                <a:effectLst/>
                <a:latin typeface="Helvetica Neue"/>
              </a:rPr>
              <a:t>Pattern: Event Sourcing</a:t>
            </a:r>
          </a:p>
          <a:p>
            <a:pPr algn="l"/>
            <a:endParaRPr lang="en-US" sz="1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100" b="0" i="0" dirty="0">
                <a:solidFill>
                  <a:srgbClr val="333333"/>
                </a:solidFill>
                <a:effectLst/>
                <a:latin typeface="Helvetica Neue"/>
              </a:rPr>
              <a:t>Applications persist events in an event store, which is a database of events. The store has an API for adding and retrieving an entity’s events</a:t>
            </a: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100" u="none" strike="noStrike" cap="none" normalizeH="0" baseline="0" dirty="0">
              <a:ln>
                <a:noFill/>
              </a:ln>
              <a:solidFill>
                <a:srgbClr val="333333"/>
              </a:solidFill>
              <a:latin typeface="Helvetica Neue"/>
            </a:endParaRPr>
          </a:p>
          <a:p>
            <a:pPr marL="171450" marR="0" lvl="0" indent="-1714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sz="1050" b="0" i="0" dirty="0">
                <a:solidFill>
                  <a:srgbClr val="333333"/>
                </a:solidFill>
                <a:effectLst/>
                <a:latin typeface="Helvetica Neue"/>
              </a:rPr>
              <a:t>The event store also behaves like a message broker. It provides an API that enables services to subscribe to events. When a service saves an event in the event store, it is delivered to all interested subscribers.</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pic>
        <p:nvPicPr>
          <p:cNvPr id="2056" name="Picture 8" descr="Why Event Sourcing?">
            <a:extLst>
              <a:ext uri="{FF2B5EF4-FFF2-40B4-BE49-F238E27FC236}">
                <a16:creationId xmlns:a16="http://schemas.microsoft.com/office/drawing/2014/main" id="{ED485C67-E2C0-A432-8999-FB55CE116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579" y="1418381"/>
            <a:ext cx="5004518" cy="313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66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5567-EEA8-F972-C7E2-742726AA0F1B}"/>
              </a:ext>
            </a:extLst>
          </p:cNvPr>
          <p:cNvSpPr>
            <a:spLocks noGrp="1"/>
          </p:cNvSpPr>
          <p:nvPr>
            <p:ph type="title"/>
          </p:nvPr>
        </p:nvSpPr>
        <p:spPr>
          <a:xfrm>
            <a:off x="634790" y="689286"/>
            <a:ext cx="7869464" cy="653700"/>
          </a:xfrm>
        </p:spPr>
        <p:txBody>
          <a:bodyPr/>
          <a:lstStyle/>
          <a:p>
            <a:pPr algn="ctr"/>
            <a:r>
              <a:rPr lang="en-US" sz="1800" b="0" i="0" dirty="0">
                <a:solidFill>
                  <a:schemeClr val="bg1"/>
                </a:solidFill>
                <a:effectLst/>
                <a:latin typeface="Helvetica Neue"/>
              </a:rPr>
              <a:t>How does a message consumer handle duplicate messages correctly</a:t>
            </a:r>
          </a:p>
        </p:txBody>
      </p:sp>
      <p:sp>
        <p:nvSpPr>
          <p:cNvPr id="5" name="Slide Number Placeholder 4">
            <a:extLst>
              <a:ext uri="{FF2B5EF4-FFF2-40B4-BE49-F238E27FC236}">
                <a16:creationId xmlns:a16="http://schemas.microsoft.com/office/drawing/2014/main" id="{53B96FDD-F4B4-78C1-18AE-6BD7C763350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89</a:t>
            </a:fld>
            <a:endParaRPr lang="en"/>
          </a:p>
        </p:txBody>
      </p:sp>
      <p:sp>
        <p:nvSpPr>
          <p:cNvPr id="4" name="TextBox 3">
            <a:extLst>
              <a:ext uri="{FF2B5EF4-FFF2-40B4-BE49-F238E27FC236}">
                <a16:creationId xmlns:a16="http://schemas.microsoft.com/office/drawing/2014/main" id="{BBC6D07B-D555-376E-AF01-8BE118A3A87F}"/>
              </a:ext>
            </a:extLst>
          </p:cNvPr>
          <p:cNvSpPr txBox="1"/>
          <p:nvPr/>
        </p:nvSpPr>
        <p:spPr>
          <a:xfrm>
            <a:off x="744180" y="1418382"/>
            <a:ext cx="3682478" cy="1930721"/>
          </a:xfrm>
          <a:prstGeom prst="rect">
            <a:avLst/>
          </a:prstGeom>
          <a:noFill/>
        </p:spPr>
        <p:txBody>
          <a:bodyPr wrap="square" rtlCol="0">
            <a:spAutoFit/>
          </a:bodyPr>
          <a:lstStyle/>
          <a:p>
            <a:r>
              <a:rPr lang="en-US" b="0" i="0" dirty="0">
                <a:solidFill>
                  <a:srgbClr val="333333"/>
                </a:solidFill>
                <a:effectLst/>
                <a:latin typeface="Helvetica Neue"/>
              </a:rPr>
              <a:t>Pattern: Idempotent Consumer</a:t>
            </a:r>
          </a:p>
          <a:p>
            <a:pPr algn="l"/>
            <a:endParaRPr lang="en-US" sz="1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lang="en-US" sz="1100" b="0" i="0" dirty="0">
                <a:solidFill>
                  <a:srgbClr val="333333"/>
                </a:solidFill>
                <a:effectLst/>
                <a:latin typeface="Helvetica Neue"/>
              </a:rPr>
              <a:t>You can make a consumer idempotent by recording in the database the IDs of the messages that it has processed successfully. When processing a message, a consumer can detect and discard duplicates by querying the database</a:t>
            </a:r>
            <a:r>
              <a:rPr kumimoji="0" lang="en-US" altLang="en-US" sz="1100" b="0" i="0" u="none" strike="noStrike" cap="none" normalizeH="0" baseline="0" dirty="0">
                <a:ln>
                  <a:noFill/>
                </a:ln>
                <a:solidFill>
                  <a:srgbClr val="333333"/>
                </a:solidFill>
                <a:effectLst/>
                <a:latin typeface="Helvetica Neue"/>
              </a:rPr>
              <a:t>.</a:t>
            </a:r>
            <a:r>
              <a:rPr kumimoji="0" lang="en-US" altLang="en-US" sz="1100" b="0" i="0" u="none" strike="noStrike" cap="none" normalizeH="0" baseline="0" dirty="0">
                <a:ln>
                  <a:noFill/>
                </a:ln>
                <a:solidFill>
                  <a:schemeClr val="tx1"/>
                </a:solidFill>
                <a:effectLst/>
              </a:rPr>
              <a:t> </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pic>
        <p:nvPicPr>
          <p:cNvPr id="16386" name="Picture 2" descr="Idempotent Reader">
            <a:extLst>
              <a:ext uri="{FF2B5EF4-FFF2-40B4-BE49-F238E27FC236}">
                <a16:creationId xmlns:a16="http://schemas.microsoft.com/office/drawing/2014/main" id="{8E18DD6F-D609-55ED-A4A0-2A2C978DF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676" y="2019812"/>
            <a:ext cx="3781425" cy="19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356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8EFA-62CD-4105-BA6D-360084E576E2}"/>
              </a:ext>
            </a:extLst>
          </p:cNvPr>
          <p:cNvSpPr>
            <a:spLocks noGrp="1"/>
          </p:cNvSpPr>
          <p:nvPr>
            <p:ph type="title"/>
          </p:nvPr>
        </p:nvSpPr>
        <p:spPr/>
        <p:txBody>
          <a:bodyPr/>
          <a:lstStyle/>
          <a:p>
            <a:pPr algn="ctr"/>
            <a:r>
              <a:rPr lang="en-US" dirty="0"/>
              <a:t>Pipe And Filter Architecture</a:t>
            </a:r>
          </a:p>
        </p:txBody>
      </p:sp>
      <p:sp>
        <p:nvSpPr>
          <p:cNvPr id="3" name="Text Placeholder 2">
            <a:extLst>
              <a:ext uri="{FF2B5EF4-FFF2-40B4-BE49-F238E27FC236}">
                <a16:creationId xmlns:a16="http://schemas.microsoft.com/office/drawing/2014/main" id="{58BA4DE6-BB08-4BBC-8D39-976930E752A4}"/>
              </a:ext>
            </a:extLst>
          </p:cNvPr>
          <p:cNvSpPr>
            <a:spLocks noGrp="1"/>
          </p:cNvSpPr>
          <p:nvPr>
            <p:ph type="body" idx="1"/>
          </p:nvPr>
        </p:nvSpPr>
        <p:spPr>
          <a:xfrm>
            <a:off x="841248" y="1599700"/>
            <a:ext cx="7843200" cy="2225801"/>
          </a:xfrm>
        </p:spPr>
        <p:txBody>
          <a:bodyPr/>
          <a:lstStyle/>
          <a:p>
            <a:pPr marL="101600" indent="0">
              <a:lnSpc>
                <a:spcPct val="150000"/>
              </a:lnSpc>
              <a:buNone/>
            </a:pPr>
            <a:r>
              <a:rPr lang="en-US" sz="1400" b="1" dirty="0">
                <a:solidFill>
                  <a:srgbClr val="000000"/>
                </a:solidFill>
                <a:effectLst/>
                <a:highlight>
                  <a:srgbClr val="FFFF00"/>
                </a:highlight>
                <a:latin typeface="+mj-lt"/>
              </a:rPr>
              <a:t>Pipes</a:t>
            </a:r>
            <a:r>
              <a:rPr lang="en-US" sz="1400" b="0" i="1" dirty="0">
                <a:solidFill>
                  <a:srgbClr val="000000"/>
                </a:solidFill>
                <a:effectLst/>
                <a:latin typeface="+mj-lt"/>
              </a:rPr>
              <a:t> </a:t>
            </a:r>
            <a:r>
              <a:rPr lang="en-US" sz="1400" b="0" i="0" dirty="0">
                <a:solidFill>
                  <a:srgbClr val="000000"/>
                </a:solidFill>
                <a:effectLst/>
                <a:latin typeface="+mj-lt"/>
              </a:rPr>
              <a:t>in this architecture form the communication channel between filters.</a:t>
            </a:r>
            <a:br>
              <a:rPr lang="en-US" sz="1400" b="0" i="0" dirty="0">
                <a:solidFill>
                  <a:srgbClr val="000000"/>
                </a:solidFill>
                <a:effectLst/>
                <a:latin typeface="+mj-lt"/>
              </a:rPr>
            </a:br>
            <a:r>
              <a:rPr lang="en-US" sz="1400" b="0" i="0" dirty="0">
                <a:solidFill>
                  <a:srgbClr val="000000"/>
                </a:solidFill>
                <a:effectLst/>
                <a:latin typeface="+mj-lt"/>
              </a:rPr>
              <a:t>Each pipe is typically unidirectional and point-to-point (rather than broadcast) for performance reasons, </a:t>
            </a:r>
            <a:r>
              <a:rPr lang="en-US" sz="1400" dirty="0" err="1">
                <a:solidFill>
                  <a:srgbClr val="000000"/>
                </a:solidFill>
                <a:latin typeface="+mj-lt"/>
              </a:rPr>
              <a:t>acceptin</a:t>
            </a:r>
            <a:r>
              <a:rPr lang="en-US" sz="1400" dirty="0">
                <a:solidFill>
                  <a:srgbClr val="000000"/>
                </a:solidFill>
                <a:latin typeface="+mj-lt"/>
              </a:rPr>
              <a:t> input from one source and always directing output to another </a:t>
            </a:r>
            <a:br>
              <a:rPr lang="en-US" sz="1200" dirty="0"/>
            </a:br>
            <a:endParaRPr lang="en-US" sz="1400" b="0" i="0" dirty="0">
              <a:solidFill>
                <a:srgbClr val="000000"/>
              </a:solidFill>
              <a:effectLst/>
              <a:latin typeface="TimesNewRomanPSMT"/>
            </a:endParaRPr>
          </a:p>
          <a:p>
            <a:pPr marL="101600" indent="0">
              <a:lnSpc>
                <a:spcPct val="150000"/>
              </a:lnSpc>
              <a:buNone/>
            </a:pPr>
            <a:r>
              <a:rPr lang="en-US" sz="1400" b="1" dirty="0">
                <a:solidFill>
                  <a:srgbClr val="000000"/>
                </a:solidFill>
                <a:effectLst/>
                <a:highlight>
                  <a:srgbClr val="FFFF00"/>
                </a:highlight>
                <a:latin typeface="+mj-lt"/>
              </a:rPr>
              <a:t>Filters</a:t>
            </a:r>
            <a:r>
              <a:rPr lang="en-US" sz="1400" b="0" i="1" dirty="0">
                <a:solidFill>
                  <a:srgbClr val="000000"/>
                </a:solidFill>
                <a:effectLst/>
                <a:latin typeface="+mj-lt"/>
              </a:rPr>
              <a:t> </a:t>
            </a:r>
            <a:r>
              <a:rPr lang="en-US" sz="1400" b="0" i="0" dirty="0">
                <a:solidFill>
                  <a:srgbClr val="000000"/>
                </a:solidFill>
                <a:effectLst/>
                <a:latin typeface="+mj-lt"/>
              </a:rPr>
              <a:t>are self-contained, independent from other filters, and generally stateless. Filters should perform one task only</a:t>
            </a:r>
            <a:r>
              <a:rPr lang="en-US" sz="1400" dirty="0">
                <a:latin typeface="+mj-lt"/>
              </a:rPr>
              <a:t>  </a:t>
            </a:r>
            <a:r>
              <a:rPr lang="en-US" sz="1400" b="0" i="0" dirty="0">
                <a:solidFill>
                  <a:srgbClr val="000000"/>
                </a:solidFill>
                <a:effectLst/>
                <a:latin typeface="+mj-lt"/>
              </a:rPr>
              <a:t>g input from one source and always directing output to another</a:t>
            </a:r>
            <a:endParaRPr lang="en-US" sz="1600" dirty="0">
              <a:latin typeface="+mj-lt"/>
            </a:endParaRPr>
          </a:p>
        </p:txBody>
      </p:sp>
      <p:sp>
        <p:nvSpPr>
          <p:cNvPr id="5" name="Slide Number Placeholder 4">
            <a:extLst>
              <a:ext uri="{FF2B5EF4-FFF2-40B4-BE49-F238E27FC236}">
                <a16:creationId xmlns:a16="http://schemas.microsoft.com/office/drawing/2014/main" id="{D0D97687-9FE7-49BF-BEEF-5C75E6A0A5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8" name="Picture 6" descr="Enterprise Integration Patterns - Pipes and Filters">
            <a:extLst>
              <a:ext uri="{FF2B5EF4-FFF2-40B4-BE49-F238E27FC236}">
                <a16:creationId xmlns:a16="http://schemas.microsoft.com/office/drawing/2014/main" id="{C4076AE6-8944-48F1-BB51-CBFE67142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4008834"/>
            <a:ext cx="7351776" cy="113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984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6639-A668-FC56-5A5D-7E55E14ECBCB}"/>
              </a:ext>
            </a:extLst>
          </p:cNvPr>
          <p:cNvSpPr>
            <a:spLocks noGrp="1"/>
          </p:cNvSpPr>
          <p:nvPr>
            <p:ph type="title"/>
          </p:nvPr>
        </p:nvSpPr>
        <p:spPr>
          <a:xfrm>
            <a:off x="661021" y="753200"/>
            <a:ext cx="7843200" cy="453300"/>
          </a:xfrm>
        </p:spPr>
        <p:txBody>
          <a:bodyPr/>
          <a:lstStyle/>
          <a:p>
            <a:br>
              <a:rPr lang="en-US" b="1" i="0" dirty="0">
                <a:solidFill>
                  <a:schemeClr val="bg1"/>
                </a:solidFill>
                <a:effectLst/>
                <a:latin typeface="Segoe UI" panose="020B0502040204020203" pitchFamily="34" charset="0"/>
              </a:rPr>
            </a:br>
            <a:r>
              <a:rPr lang="en-US" b="1" i="0" dirty="0">
                <a:solidFill>
                  <a:schemeClr val="bg1"/>
                </a:solidFill>
                <a:effectLst/>
                <a:latin typeface="Segoe UI" panose="020B0502040204020203" pitchFamily="34" charset="0"/>
              </a:rPr>
              <a:t># How client </a:t>
            </a:r>
            <a:r>
              <a:rPr lang="en-US" b="1" i="0" dirty="0">
                <a:solidFill>
                  <a:schemeClr val="bg1"/>
                </a:solidFill>
                <a:effectLst/>
                <a:latin typeface="Helvetica Neue"/>
              </a:rPr>
              <a:t>access the services?</a:t>
            </a:r>
            <a:br>
              <a:rPr lang="en-US" b="1" i="0" dirty="0">
                <a:solidFill>
                  <a:schemeClr val="bg1"/>
                </a:solidFill>
                <a:effectLst/>
                <a:latin typeface="Segoe UI" panose="020B0502040204020203" pitchFamily="34" charset="0"/>
              </a:rPr>
            </a:br>
            <a:endParaRPr lang="en-US" b="1" dirty="0">
              <a:solidFill>
                <a:schemeClr val="bg1"/>
              </a:solidFill>
            </a:endParaRPr>
          </a:p>
        </p:txBody>
      </p:sp>
      <p:sp>
        <p:nvSpPr>
          <p:cNvPr id="5" name="Slide Number Placeholder 4">
            <a:extLst>
              <a:ext uri="{FF2B5EF4-FFF2-40B4-BE49-F238E27FC236}">
                <a16:creationId xmlns:a16="http://schemas.microsoft.com/office/drawing/2014/main" id="{0B3CE276-8337-A2E7-EDDE-4D02B6908D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90</a:t>
            </a:fld>
            <a:endParaRPr lang="en"/>
          </a:p>
        </p:txBody>
      </p:sp>
      <p:pic>
        <p:nvPicPr>
          <p:cNvPr id="3074" name="Picture 2" descr="The API gateway pattern versus the direct client-to-microservice  communication | Microsoft Learn">
            <a:extLst>
              <a:ext uri="{FF2B5EF4-FFF2-40B4-BE49-F238E27FC236}">
                <a16:creationId xmlns:a16="http://schemas.microsoft.com/office/drawing/2014/main" id="{CF9EA900-3FFC-5A7C-85DF-C17FDFB65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152" y="1602797"/>
            <a:ext cx="3541187" cy="249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API gateway pattern versus the direct client-to-microservice  communication | Microsoft Learn">
            <a:extLst>
              <a:ext uri="{FF2B5EF4-FFF2-40B4-BE49-F238E27FC236}">
                <a16:creationId xmlns:a16="http://schemas.microsoft.com/office/drawing/2014/main" id="{9EDD6D9D-9D96-E5B6-2BA0-7E76FC90C3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957" y="2362991"/>
            <a:ext cx="3660664" cy="24477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1358FB-6756-DDB5-F4C1-C55CDEB36436}"/>
              </a:ext>
            </a:extLst>
          </p:cNvPr>
          <p:cNvSpPr txBox="1"/>
          <p:nvPr/>
        </p:nvSpPr>
        <p:spPr>
          <a:xfrm>
            <a:off x="661021" y="1495617"/>
            <a:ext cx="1907895" cy="523220"/>
          </a:xfrm>
          <a:prstGeom prst="rect">
            <a:avLst/>
          </a:prstGeom>
          <a:noFill/>
        </p:spPr>
        <p:txBody>
          <a:bodyPr wrap="none" rtlCol="0">
            <a:spAutoFit/>
          </a:bodyPr>
          <a:lstStyle/>
          <a:p>
            <a:r>
              <a:rPr lang="en-US" b="0" i="0" dirty="0">
                <a:solidFill>
                  <a:srgbClr val="333333"/>
                </a:solidFill>
                <a:effectLst/>
                <a:latin typeface="Helvetica Neue"/>
              </a:rPr>
              <a:t>Pattern: API Gateway</a:t>
            </a:r>
          </a:p>
          <a:p>
            <a:endParaRPr lang="en-US" dirty="0"/>
          </a:p>
        </p:txBody>
      </p:sp>
    </p:spTree>
    <p:extLst>
      <p:ext uri="{BB962C8B-B14F-4D97-AF65-F5344CB8AC3E}">
        <p14:creationId xmlns:p14="http://schemas.microsoft.com/office/powerpoint/2010/main" val="1551477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6639-A668-FC56-5A5D-7E55E14ECBCB}"/>
              </a:ext>
            </a:extLst>
          </p:cNvPr>
          <p:cNvSpPr>
            <a:spLocks noGrp="1"/>
          </p:cNvSpPr>
          <p:nvPr>
            <p:ph type="title"/>
          </p:nvPr>
        </p:nvSpPr>
        <p:spPr>
          <a:xfrm>
            <a:off x="661021" y="753200"/>
            <a:ext cx="7843200" cy="453300"/>
          </a:xfrm>
        </p:spPr>
        <p:txBody>
          <a:bodyPr/>
          <a:lstStyle/>
          <a:p>
            <a:br>
              <a:rPr lang="en-US" sz="1200" b="1" i="0" dirty="0">
                <a:solidFill>
                  <a:schemeClr val="bg1"/>
                </a:solidFill>
                <a:effectLst/>
                <a:latin typeface="Segoe UI" panose="020B0502040204020203" pitchFamily="34" charset="0"/>
              </a:rPr>
            </a:br>
            <a:r>
              <a:rPr lang="en-US" sz="1200" b="0" i="0" dirty="0">
                <a:solidFill>
                  <a:schemeClr val="bg1"/>
                </a:solidFill>
                <a:effectLst/>
                <a:latin typeface="Helvetica Neue"/>
              </a:rPr>
              <a:t>How does the client of a service discover the location of a service instance?</a:t>
            </a:r>
            <a:br>
              <a:rPr lang="en-US" sz="1200" b="1" i="0" dirty="0">
                <a:solidFill>
                  <a:schemeClr val="bg1"/>
                </a:solidFill>
                <a:effectLst/>
                <a:latin typeface="Segoe UI" panose="020B0502040204020203" pitchFamily="34" charset="0"/>
              </a:rPr>
            </a:br>
            <a:endParaRPr lang="en-US" sz="1200" b="1" dirty="0">
              <a:solidFill>
                <a:schemeClr val="bg1"/>
              </a:solidFill>
            </a:endParaRPr>
          </a:p>
        </p:txBody>
      </p:sp>
      <p:sp>
        <p:nvSpPr>
          <p:cNvPr id="5" name="Slide Number Placeholder 4">
            <a:extLst>
              <a:ext uri="{FF2B5EF4-FFF2-40B4-BE49-F238E27FC236}">
                <a16:creationId xmlns:a16="http://schemas.microsoft.com/office/drawing/2014/main" id="{0B3CE276-8337-A2E7-EDDE-4D02B6908D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91</a:t>
            </a:fld>
            <a:endParaRPr lang="en"/>
          </a:p>
        </p:txBody>
      </p:sp>
      <p:sp>
        <p:nvSpPr>
          <p:cNvPr id="6" name="TextBox 5">
            <a:extLst>
              <a:ext uri="{FF2B5EF4-FFF2-40B4-BE49-F238E27FC236}">
                <a16:creationId xmlns:a16="http://schemas.microsoft.com/office/drawing/2014/main" id="{FE1358FB-6756-DDB5-F4C1-C55CDEB36436}"/>
              </a:ext>
            </a:extLst>
          </p:cNvPr>
          <p:cNvSpPr txBox="1"/>
          <p:nvPr/>
        </p:nvSpPr>
        <p:spPr>
          <a:xfrm>
            <a:off x="661022" y="1495617"/>
            <a:ext cx="4764922" cy="1046440"/>
          </a:xfrm>
          <a:prstGeom prst="rect">
            <a:avLst/>
          </a:prstGeom>
          <a:noFill/>
        </p:spPr>
        <p:txBody>
          <a:bodyPr wrap="square" rtlCol="0">
            <a:spAutoFit/>
          </a:bodyPr>
          <a:lstStyle/>
          <a:p>
            <a:r>
              <a:rPr lang="en-US" b="0" i="0" dirty="0">
                <a:solidFill>
                  <a:srgbClr val="333333"/>
                </a:solidFill>
                <a:effectLst/>
                <a:latin typeface="Helvetica Neue"/>
              </a:rPr>
              <a:t>Pattern: Service Discovery</a:t>
            </a:r>
          </a:p>
          <a:p>
            <a:endParaRPr lang="en-US" sz="1200" dirty="0"/>
          </a:p>
          <a:p>
            <a:r>
              <a:rPr lang="en-US" sz="1200" b="0" i="0" dirty="0">
                <a:solidFill>
                  <a:srgbClr val="333333"/>
                </a:solidFill>
                <a:effectLst/>
                <a:latin typeface="Helvetica Neue"/>
              </a:rPr>
              <a:t>When making a request to a service, the client obtains  the location of a service instance by querying a  </a:t>
            </a:r>
            <a:r>
              <a:rPr lang="en-US" sz="1200" b="0" i="0" u="none" strike="noStrike" dirty="0">
                <a:solidFill>
                  <a:srgbClr val="428BCA"/>
                </a:solidFill>
                <a:effectLst/>
                <a:latin typeface="Helvetica Neue"/>
                <a:hlinkClick r:id="rId3"/>
              </a:rPr>
              <a:t>Service Registry</a:t>
            </a:r>
            <a:r>
              <a:rPr lang="en-US" sz="1200" b="0" i="0" dirty="0">
                <a:solidFill>
                  <a:srgbClr val="333333"/>
                </a:solidFill>
                <a:effectLst/>
                <a:latin typeface="Helvetica Neue"/>
              </a:rPr>
              <a:t>, which knows the locations of all service instances</a:t>
            </a:r>
            <a:endParaRPr lang="en-US" sz="1200" dirty="0"/>
          </a:p>
        </p:txBody>
      </p:sp>
      <p:pic>
        <p:nvPicPr>
          <p:cNvPr id="4098" name="Picture 2">
            <a:extLst>
              <a:ext uri="{FF2B5EF4-FFF2-40B4-BE49-F238E27FC236}">
                <a16:creationId xmlns:a16="http://schemas.microsoft.com/office/drawing/2014/main" id="{78E64BE2-6EB4-B8D2-7372-F66EC655F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296" y="1354039"/>
            <a:ext cx="2972450" cy="25302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A059EFF-2EAF-117A-3723-AB384F5B4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5739" y="2601444"/>
            <a:ext cx="3148740" cy="242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27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6639-A668-FC56-5A5D-7E55E14ECBCB}"/>
              </a:ext>
            </a:extLst>
          </p:cNvPr>
          <p:cNvSpPr>
            <a:spLocks noGrp="1"/>
          </p:cNvSpPr>
          <p:nvPr>
            <p:ph type="title"/>
          </p:nvPr>
        </p:nvSpPr>
        <p:spPr>
          <a:xfrm>
            <a:off x="661021" y="753200"/>
            <a:ext cx="7843200" cy="453300"/>
          </a:xfrm>
        </p:spPr>
        <p:txBody>
          <a:bodyPr/>
          <a:lstStyle/>
          <a:p>
            <a:br>
              <a:rPr lang="en-US" sz="1100" b="1" i="0" dirty="0">
                <a:solidFill>
                  <a:schemeClr val="bg1"/>
                </a:solidFill>
                <a:effectLst/>
                <a:latin typeface="Segoe UI" panose="020B0502040204020203" pitchFamily="34" charset="0"/>
              </a:rPr>
            </a:br>
            <a:r>
              <a:rPr lang="en-US" sz="1100" b="0" i="0" dirty="0">
                <a:solidFill>
                  <a:schemeClr val="bg1"/>
                </a:solidFill>
                <a:effectLst/>
                <a:latin typeface="Helvetica Neue"/>
              </a:rPr>
              <a:t>How to prevent a network or service failure from cascading to other services?</a:t>
            </a:r>
            <a:br>
              <a:rPr lang="en-US" sz="1100" b="1" i="0" dirty="0">
                <a:solidFill>
                  <a:schemeClr val="bg1"/>
                </a:solidFill>
                <a:effectLst/>
                <a:latin typeface="Segoe UI" panose="020B0502040204020203" pitchFamily="34" charset="0"/>
              </a:rPr>
            </a:br>
            <a:endParaRPr lang="en-US" sz="1100" b="1" dirty="0">
              <a:solidFill>
                <a:schemeClr val="bg1"/>
              </a:solidFill>
            </a:endParaRPr>
          </a:p>
        </p:txBody>
      </p:sp>
      <p:sp>
        <p:nvSpPr>
          <p:cNvPr id="5" name="Slide Number Placeholder 4">
            <a:extLst>
              <a:ext uri="{FF2B5EF4-FFF2-40B4-BE49-F238E27FC236}">
                <a16:creationId xmlns:a16="http://schemas.microsoft.com/office/drawing/2014/main" id="{0B3CE276-8337-A2E7-EDDE-4D02B6908D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92</a:t>
            </a:fld>
            <a:endParaRPr lang="en"/>
          </a:p>
        </p:txBody>
      </p:sp>
      <p:sp>
        <p:nvSpPr>
          <p:cNvPr id="6" name="TextBox 5">
            <a:extLst>
              <a:ext uri="{FF2B5EF4-FFF2-40B4-BE49-F238E27FC236}">
                <a16:creationId xmlns:a16="http://schemas.microsoft.com/office/drawing/2014/main" id="{FE1358FB-6756-DDB5-F4C1-C55CDEB36436}"/>
              </a:ext>
            </a:extLst>
          </p:cNvPr>
          <p:cNvSpPr txBox="1"/>
          <p:nvPr/>
        </p:nvSpPr>
        <p:spPr>
          <a:xfrm>
            <a:off x="661022" y="1495617"/>
            <a:ext cx="4764922" cy="1730667"/>
          </a:xfrm>
          <a:prstGeom prst="rect">
            <a:avLst/>
          </a:prstGeom>
          <a:noFill/>
        </p:spPr>
        <p:txBody>
          <a:bodyPr wrap="square" rtlCol="0">
            <a:spAutoFit/>
          </a:bodyPr>
          <a:lstStyle/>
          <a:p>
            <a:pPr algn="l"/>
            <a:r>
              <a:rPr lang="en-US" b="0" i="0" dirty="0">
                <a:solidFill>
                  <a:srgbClr val="333333"/>
                </a:solidFill>
                <a:effectLst/>
                <a:latin typeface="Helvetica Neue"/>
              </a:rPr>
              <a:t>Pattern: Circuit Breaker</a:t>
            </a:r>
          </a:p>
          <a:p>
            <a:endParaRPr lang="en-US" sz="1200" dirty="0"/>
          </a:p>
          <a:p>
            <a:pPr>
              <a:lnSpc>
                <a:spcPct val="150000"/>
              </a:lnSpc>
            </a:pPr>
            <a:r>
              <a:rPr lang="en-US" sz="1100" b="0" i="0" dirty="0">
                <a:solidFill>
                  <a:srgbClr val="333333"/>
                </a:solidFill>
                <a:effectLst/>
                <a:latin typeface="Helvetica Neue"/>
              </a:rPr>
              <a:t> When the number of consecutive failures crosses a threshold, the circuit breaker trips, and for the duration of a timeout period all attempts to invoke the remote service will fail immediately. After the timeout expires the circuit breaker allows a limited number of test requests to pass through.</a:t>
            </a:r>
            <a:endParaRPr lang="en-US" sz="1100" dirty="0"/>
          </a:p>
        </p:txBody>
      </p:sp>
      <p:pic>
        <p:nvPicPr>
          <p:cNvPr id="6146" name="Picture 2" descr="What Causes Circuit Breakers To Trip? - Guides - Rowse">
            <a:extLst>
              <a:ext uri="{FF2B5EF4-FFF2-40B4-BE49-F238E27FC236}">
                <a16:creationId xmlns:a16="http://schemas.microsoft.com/office/drawing/2014/main" id="{09A14445-9C98-D923-0875-4D45DF0BF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195" y="1497978"/>
            <a:ext cx="3166866" cy="242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76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6639-A668-FC56-5A5D-7E55E14ECBCB}"/>
              </a:ext>
            </a:extLst>
          </p:cNvPr>
          <p:cNvSpPr>
            <a:spLocks noGrp="1"/>
          </p:cNvSpPr>
          <p:nvPr>
            <p:ph type="title"/>
          </p:nvPr>
        </p:nvSpPr>
        <p:spPr>
          <a:xfrm>
            <a:off x="661021" y="753200"/>
            <a:ext cx="7843200" cy="453300"/>
          </a:xfrm>
        </p:spPr>
        <p:txBody>
          <a:bodyPr/>
          <a:lstStyle/>
          <a:p>
            <a:br>
              <a:rPr lang="en-US" sz="1200" b="1" i="0" dirty="0">
                <a:solidFill>
                  <a:schemeClr val="bg1"/>
                </a:solidFill>
                <a:effectLst/>
                <a:latin typeface="Segoe UI" panose="020B0502040204020203" pitchFamily="34" charset="0"/>
              </a:rPr>
            </a:br>
            <a:br>
              <a:rPr lang="en-US" sz="1200" b="1" i="0" dirty="0">
                <a:solidFill>
                  <a:schemeClr val="bg1"/>
                </a:solidFill>
                <a:effectLst/>
                <a:latin typeface="Segoe UI" panose="020B0502040204020203" pitchFamily="34" charset="0"/>
              </a:rPr>
            </a:br>
            <a:endParaRPr lang="en-US" sz="1200" b="1" dirty="0">
              <a:solidFill>
                <a:schemeClr val="bg1"/>
              </a:solidFill>
            </a:endParaRPr>
          </a:p>
        </p:txBody>
      </p:sp>
      <p:sp>
        <p:nvSpPr>
          <p:cNvPr id="5" name="Slide Number Placeholder 4">
            <a:extLst>
              <a:ext uri="{FF2B5EF4-FFF2-40B4-BE49-F238E27FC236}">
                <a16:creationId xmlns:a16="http://schemas.microsoft.com/office/drawing/2014/main" id="{0B3CE276-8337-A2E7-EDDE-4D02B6908D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93</a:t>
            </a:fld>
            <a:endParaRPr lang="en"/>
          </a:p>
        </p:txBody>
      </p:sp>
      <p:sp>
        <p:nvSpPr>
          <p:cNvPr id="6" name="TextBox 5">
            <a:extLst>
              <a:ext uri="{FF2B5EF4-FFF2-40B4-BE49-F238E27FC236}">
                <a16:creationId xmlns:a16="http://schemas.microsoft.com/office/drawing/2014/main" id="{FE1358FB-6756-DDB5-F4C1-C55CDEB36436}"/>
              </a:ext>
            </a:extLst>
          </p:cNvPr>
          <p:cNvSpPr txBox="1"/>
          <p:nvPr/>
        </p:nvSpPr>
        <p:spPr>
          <a:xfrm>
            <a:off x="661022" y="1495617"/>
            <a:ext cx="4734694" cy="3016210"/>
          </a:xfrm>
          <a:prstGeom prst="rect">
            <a:avLst/>
          </a:prstGeom>
          <a:noFill/>
        </p:spPr>
        <p:txBody>
          <a:bodyPr wrap="square" rtlCol="0">
            <a:spAutoFit/>
          </a:bodyPr>
          <a:lstStyle/>
          <a:p>
            <a:r>
              <a:rPr lang="en-US" sz="1000" b="1" dirty="0">
                <a:solidFill>
                  <a:srgbClr val="000000"/>
                </a:solidFill>
                <a:effectLst/>
                <a:latin typeface="+mj-lt"/>
              </a:rPr>
              <a:t>Log aggregation</a:t>
            </a:r>
          </a:p>
          <a:p>
            <a:r>
              <a:rPr lang="en-US" sz="1000" b="0" i="0" dirty="0">
                <a:solidFill>
                  <a:srgbClr val="000000"/>
                </a:solidFill>
                <a:effectLst/>
                <a:latin typeface="+mj-lt"/>
              </a:rPr>
              <a:t>Collecting information across multiple microservices, a vital building block of any monitoring or observability solution</a:t>
            </a:r>
          </a:p>
          <a:p>
            <a:endParaRPr lang="en-US" sz="1000" b="0" i="0" dirty="0">
              <a:solidFill>
                <a:srgbClr val="000000"/>
              </a:solidFill>
              <a:effectLst/>
              <a:latin typeface="+mj-lt"/>
            </a:endParaRPr>
          </a:p>
          <a:p>
            <a:r>
              <a:rPr lang="en-US" sz="1000" b="1" dirty="0">
                <a:solidFill>
                  <a:srgbClr val="000000"/>
                </a:solidFill>
                <a:effectLst/>
                <a:latin typeface="+mj-lt"/>
              </a:rPr>
              <a:t>Metrics aggregation</a:t>
            </a:r>
          </a:p>
          <a:p>
            <a:r>
              <a:rPr lang="en-US" sz="1000" b="0" i="0" dirty="0">
                <a:solidFill>
                  <a:srgbClr val="000000"/>
                </a:solidFill>
                <a:effectLst/>
                <a:latin typeface="+mj-lt"/>
              </a:rPr>
              <a:t>Capturing raw numbers from our microservices and infrastructure to help detect problems, drive capacity planning, and perhaps even scale our applications</a:t>
            </a:r>
          </a:p>
          <a:p>
            <a:endParaRPr lang="en-US" sz="1000" b="0" i="0" dirty="0">
              <a:solidFill>
                <a:srgbClr val="000000"/>
              </a:solidFill>
              <a:effectLst/>
              <a:latin typeface="+mj-lt"/>
            </a:endParaRPr>
          </a:p>
          <a:p>
            <a:r>
              <a:rPr lang="en-US" sz="1000" b="1" dirty="0">
                <a:solidFill>
                  <a:srgbClr val="000000"/>
                </a:solidFill>
                <a:effectLst/>
                <a:latin typeface="+mj-lt"/>
              </a:rPr>
              <a:t>Distributed tracing</a:t>
            </a:r>
          </a:p>
          <a:p>
            <a:r>
              <a:rPr lang="en-US" sz="1000" b="0" i="0" dirty="0">
                <a:solidFill>
                  <a:srgbClr val="000000"/>
                </a:solidFill>
                <a:effectLst/>
                <a:latin typeface="+mj-lt"/>
              </a:rPr>
              <a:t>Tracking a flow of calls across multiple microservice boundaries to work out what went wrong and derive accurate latency information</a:t>
            </a:r>
          </a:p>
          <a:p>
            <a:endParaRPr lang="en-US" sz="1000" b="0" i="0" dirty="0">
              <a:solidFill>
                <a:srgbClr val="000000"/>
              </a:solidFill>
              <a:effectLst/>
              <a:latin typeface="+mj-lt"/>
            </a:endParaRPr>
          </a:p>
          <a:p>
            <a:r>
              <a:rPr lang="en-US" sz="1000" b="1" dirty="0">
                <a:solidFill>
                  <a:srgbClr val="000000"/>
                </a:solidFill>
                <a:effectLst/>
                <a:latin typeface="+mj-lt"/>
              </a:rPr>
              <a:t>Are you doing OK?</a:t>
            </a:r>
          </a:p>
          <a:p>
            <a:r>
              <a:rPr lang="en-US" sz="1000" b="0" i="0" dirty="0">
                <a:solidFill>
                  <a:srgbClr val="000000"/>
                </a:solidFill>
                <a:effectLst/>
                <a:latin typeface="+mj-lt"/>
              </a:rPr>
              <a:t>Looking at error budgets, SLAs, SLOs, and so on to see how they can be used as part of making sure our microservice is meeting the needs of its consumers</a:t>
            </a:r>
          </a:p>
          <a:p>
            <a:endParaRPr lang="en-US" sz="1000" b="1" i="0" dirty="0">
              <a:solidFill>
                <a:srgbClr val="000000"/>
              </a:solidFill>
              <a:effectLst/>
              <a:latin typeface="+mj-lt"/>
            </a:endParaRPr>
          </a:p>
          <a:p>
            <a:r>
              <a:rPr lang="en-US" sz="1000" b="1" dirty="0">
                <a:solidFill>
                  <a:srgbClr val="000000"/>
                </a:solidFill>
                <a:effectLst/>
                <a:latin typeface="+mj-lt"/>
              </a:rPr>
              <a:t>Alerting</a:t>
            </a:r>
          </a:p>
          <a:p>
            <a:r>
              <a:rPr lang="en-US" sz="1000" b="0" i="0" dirty="0">
                <a:solidFill>
                  <a:srgbClr val="000000"/>
                </a:solidFill>
                <a:effectLst/>
                <a:latin typeface="+mj-lt"/>
              </a:rPr>
              <a:t>What should you alert on? What does a good alert look like?</a:t>
            </a:r>
            <a:r>
              <a:rPr lang="en-US" sz="1000" dirty="0">
                <a:latin typeface="+mj-lt"/>
              </a:rPr>
              <a:t> </a:t>
            </a:r>
            <a:br>
              <a:rPr lang="en-US" sz="1000" dirty="0"/>
            </a:br>
            <a:endParaRPr lang="en-US" sz="1000" dirty="0"/>
          </a:p>
        </p:txBody>
      </p:sp>
      <p:pic>
        <p:nvPicPr>
          <p:cNvPr id="5122" name="Picture 2">
            <a:extLst>
              <a:ext uri="{FF2B5EF4-FFF2-40B4-BE49-F238E27FC236}">
                <a16:creationId xmlns:a16="http://schemas.microsoft.com/office/drawing/2014/main" id="{07AB495B-92AA-8A1A-A061-E6427B756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742" y="3068163"/>
            <a:ext cx="3000479" cy="20177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C51801B-2C3A-38EB-1314-FCFBF48B36F3}"/>
              </a:ext>
            </a:extLst>
          </p:cNvPr>
          <p:cNvSpPr txBox="1">
            <a:spLocks/>
          </p:cNvSpPr>
          <p:nvPr/>
        </p:nvSpPr>
        <p:spPr>
          <a:xfrm>
            <a:off x="661021" y="753200"/>
            <a:ext cx="7843200" cy="4533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br>
              <a:rPr lang="en-US" b="1" dirty="0">
                <a:solidFill>
                  <a:schemeClr val="bg1"/>
                </a:solidFill>
                <a:latin typeface="Segoe UI" panose="020B0502040204020203" pitchFamily="34" charset="0"/>
              </a:rPr>
            </a:br>
            <a:r>
              <a:rPr lang="en-US" b="1" dirty="0">
                <a:solidFill>
                  <a:schemeClr val="bg1"/>
                </a:solidFill>
                <a:latin typeface="Segoe UI" panose="020B0502040204020203" pitchFamily="34" charset="0"/>
              </a:rPr>
              <a:t># Observability</a:t>
            </a:r>
            <a:br>
              <a:rPr lang="en-US" b="1" dirty="0">
                <a:solidFill>
                  <a:schemeClr val="bg1"/>
                </a:solidFill>
                <a:latin typeface="Segoe UI" panose="020B0502040204020203" pitchFamily="34" charset="0"/>
              </a:rPr>
            </a:br>
            <a:endParaRPr lang="en-US" b="1" dirty="0">
              <a:solidFill>
                <a:schemeClr val="bg1"/>
              </a:solidFill>
            </a:endParaRPr>
          </a:p>
        </p:txBody>
      </p:sp>
      <p:pic>
        <p:nvPicPr>
          <p:cNvPr id="5124" name="Picture 4" descr="Will Grafana Become Easier to Use in 2022? - The New Stack">
            <a:extLst>
              <a:ext uri="{FF2B5EF4-FFF2-40B4-BE49-F238E27FC236}">
                <a16:creationId xmlns:a16="http://schemas.microsoft.com/office/drawing/2014/main" id="{C6C350BD-1503-F41D-15F1-5C100E115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742" y="1351993"/>
            <a:ext cx="3000479" cy="165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901"/>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14315</TotalTime>
  <Words>4189</Words>
  <Application>Microsoft Office PowerPoint</Application>
  <PresentationFormat>On-screen Show (16:9)</PresentationFormat>
  <Paragraphs>432</Paragraphs>
  <Slides>93</Slides>
  <Notes>64</Notes>
  <HiddenSlides>1</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93</vt:i4>
      </vt:variant>
    </vt:vector>
  </HeadingPairs>
  <TitlesOfParts>
    <vt:vector size="119" baseType="lpstr">
      <vt:lpstr>Lora</vt:lpstr>
      <vt:lpstr>TimesNewRomanPSMT</vt:lpstr>
      <vt:lpstr>Arial</vt:lpstr>
      <vt:lpstr>Barlow Light</vt:lpstr>
      <vt:lpstr>Wingdings2</vt:lpstr>
      <vt:lpstr>NewBaskervilleStd-Italic</vt:lpstr>
      <vt:lpstr>NewBaskervilleStd-Roman</vt:lpstr>
      <vt:lpstr>Arial-BoldMT</vt:lpstr>
      <vt:lpstr>Bahnschrift Condensed</vt:lpstr>
      <vt:lpstr>Helvetica Neue</vt:lpstr>
      <vt:lpstr>OracleSansVF</vt:lpstr>
      <vt:lpstr>LiberationSerif-Bold</vt:lpstr>
      <vt:lpstr>NewBaskerville-Italic</vt:lpstr>
      <vt:lpstr>Barlow SemiBold</vt:lpstr>
      <vt:lpstr>Times New Roman</vt:lpstr>
      <vt:lpstr>MinionPro-Regular</vt:lpstr>
      <vt:lpstr>Arial Black</vt:lpstr>
      <vt:lpstr>Calibri</vt:lpstr>
      <vt:lpstr>NEXT Book</vt:lpstr>
      <vt:lpstr>Segoe UI</vt:lpstr>
      <vt:lpstr>FranklinGothic-Demi</vt:lpstr>
      <vt:lpstr>TimesNewRomanPS-ItalicMT</vt:lpstr>
      <vt:lpstr>NewBaskerville-Roman</vt:lpstr>
      <vt:lpstr>Menlo</vt:lpstr>
      <vt:lpstr>PalatinoLinotype-Italic</vt:lpstr>
      <vt:lpstr>Lodovico template</vt:lpstr>
      <vt:lpstr>Microservices Architecture</vt:lpstr>
      <vt:lpstr>Who I Am?</vt:lpstr>
      <vt:lpstr>What is Software Architecture</vt:lpstr>
      <vt:lpstr>Architectural Style</vt:lpstr>
      <vt:lpstr>Software Architecture Style</vt:lpstr>
      <vt:lpstr>Architectural Style Classification</vt:lpstr>
      <vt:lpstr>N-Tier(Layered) Architecture</vt:lpstr>
      <vt:lpstr>Microkernel (Plugin) Architecture</vt:lpstr>
      <vt:lpstr>Pipe And Filter Architecture</vt:lpstr>
      <vt:lpstr>Service Oriented Architecture</vt:lpstr>
      <vt:lpstr>Service Oriented Architecture</vt:lpstr>
      <vt:lpstr>Microservices </vt:lpstr>
      <vt:lpstr>What Are Microservices?</vt:lpstr>
      <vt:lpstr>Source</vt:lpstr>
      <vt:lpstr>Monolith VS Microservices(distributed)</vt:lpstr>
      <vt:lpstr>Monolith Architecture</vt:lpstr>
      <vt:lpstr>Big bull of mud</vt:lpstr>
      <vt:lpstr>Modular Monolith</vt:lpstr>
      <vt:lpstr>Advantage of Monolith</vt:lpstr>
      <vt:lpstr>Advantage of Monolith</vt:lpstr>
      <vt:lpstr>Advantage of Monolith</vt:lpstr>
      <vt:lpstr>Disadvantage of Monolith</vt:lpstr>
      <vt:lpstr>PowerPoint Presentation</vt:lpstr>
      <vt:lpstr>Development is Slow</vt:lpstr>
      <vt:lpstr>Scaling is Difficult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Microservices</vt:lpstr>
      <vt:lpstr>Microservices</vt:lpstr>
      <vt:lpstr>Advantage of Microservices</vt:lpstr>
      <vt:lpstr>Advantage of Microservices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Disadvantage of Microservices</vt:lpstr>
      <vt:lpstr>FINDING THE RIGHT SERVICES IS CHALLENGING </vt:lpstr>
      <vt:lpstr>DISTRIBUTED SYSTEMS ARE COMPLEX </vt:lpstr>
      <vt:lpstr>CAREFUL COORDINATION  </vt:lpstr>
      <vt:lpstr>DECIDING WHEN TO ADOPT IS DIFFICULT</vt:lpstr>
      <vt:lpstr>Developer Experience</vt:lpstr>
      <vt:lpstr>Technology Overload !! </vt:lpstr>
      <vt:lpstr>Technology Overload</vt:lpstr>
      <vt:lpstr>Reporting</vt:lpstr>
      <vt:lpstr>Monitoring and Troubleshooting</vt:lpstr>
      <vt:lpstr>Latency</vt:lpstr>
      <vt:lpstr>No Silver Bullet </vt:lpstr>
      <vt:lpstr>PowerPoint Presentation</vt:lpstr>
      <vt:lpstr>Autonomy</vt:lpstr>
      <vt:lpstr>Autonomy</vt:lpstr>
      <vt:lpstr>Resilience</vt:lpstr>
      <vt:lpstr>Transparency</vt:lpstr>
      <vt:lpstr>Automation</vt:lpstr>
      <vt:lpstr>Alignment</vt:lpstr>
      <vt:lpstr>Service Communication</vt:lpstr>
      <vt:lpstr>Interaction style</vt:lpstr>
      <vt:lpstr>One to One</vt:lpstr>
      <vt:lpstr>One to One</vt:lpstr>
      <vt:lpstr>One to One</vt:lpstr>
      <vt:lpstr>One To Many</vt:lpstr>
      <vt:lpstr>PowerPoint Presentation</vt:lpstr>
      <vt:lpstr> # Refactoring to microservices</vt:lpstr>
      <vt:lpstr>Implement new functionality as a service</vt:lpstr>
      <vt:lpstr>Extract services from the monolith</vt:lpstr>
      <vt:lpstr>Extract services from the monolith</vt:lpstr>
      <vt:lpstr>Extract services from the monolith</vt:lpstr>
      <vt:lpstr>Extract services from the monolith</vt:lpstr>
      <vt:lpstr># How to decompose an application into services?</vt:lpstr>
      <vt:lpstr>Domain Driven Design</vt:lpstr>
      <vt:lpstr># How to maintain data consistency</vt:lpstr>
      <vt:lpstr>Shared database</vt:lpstr>
      <vt:lpstr>Database Per Service</vt:lpstr>
      <vt:lpstr>How to implement transactions that span services?</vt:lpstr>
      <vt:lpstr>Ways of coordination sagas</vt:lpstr>
      <vt:lpstr>Retrieves data from multiple services </vt:lpstr>
      <vt:lpstr>How does a service publish an event when it updates its data?</vt:lpstr>
      <vt:lpstr>How to reliably/atomically update the database and send messages/events?</vt:lpstr>
      <vt:lpstr>How to reliably/atomically update the database and send messages/events?</vt:lpstr>
      <vt:lpstr>How does a message consumer handle duplicate messages correctly</vt:lpstr>
      <vt:lpstr> # How client access the services? </vt:lpstr>
      <vt:lpstr> How does the client of a service discover the location of a service instance? </vt:lpstr>
      <vt:lpstr> How to prevent a network or service failure from cascading to other services?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Pourkaram</dc:creator>
  <cp:lastModifiedBy>Mohammad Azad</cp:lastModifiedBy>
  <cp:revision>179</cp:revision>
  <dcterms:modified xsi:type="dcterms:W3CDTF">2023-11-21T21:40:41Z</dcterms:modified>
</cp:coreProperties>
</file>